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362" r:id="rId4"/>
  </p:sldMasterIdLst>
  <p:notesMasterIdLst>
    <p:notesMasterId r:id="rId16"/>
  </p:notesMasterIdLst>
  <p:handoutMasterIdLst>
    <p:handoutMasterId r:id="rId17"/>
  </p:handoutMasterIdLst>
  <p:sldIdLst>
    <p:sldId id="341" r:id="rId5"/>
    <p:sldId id="343" r:id="rId6"/>
    <p:sldId id="352" r:id="rId7"/>
    <p:sldId id="353" r:id="rId8"/>
    <p:sldId id="351" r:id="rId9"/>
    <p:sldId id="346" r:id="rId10"/>
    <p:sldId id="349" r:id="rId11"/>
    <p:sldId id="355" r:id="rId12"/>
    <p:sldId id="354" r:id="rId13"/>
    <p:sldId id="347" r:id="rId14"/>
    <p:sldId id="356" r:id="rId15"/>
  </p:sldIdLst>
  <p:sldSz cx="12192000" cy="6858000"/>
  <p:notesSz cx="7010400" cy="12039600"/>
  <p:defaultTex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4464" userDrawn="1">
          <p15:clr>
            <a:srgbClr val="A4A3A4"/>
          </p15:clr>
        </p15:guide>
        <p15:guide id="4" pos="6408" userDrawn="1">
          <p15:clr>
            <a:srgbClr val="A4A3A4"/>
          </p15:clr>
        </p15:guide>
        <p15:guide id="5" orient="horz" pos="288" userDrawn="1">
          <p15:clr>
            <a:srgbClr val="A4A3A4"/>
          </p15:clr>
        </p15:guide>
        <p15:guide id="7" orient="horz" pos="352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FFFFFF"/>
    <a:srgbClr val="FFFF66"/>
    <a:srgbClr val="09568D"/>
    <a:srgbClr val="454548"/>
    <a:srgbClr val="7CA1C4"/>
    <a:srgbClr val="F39231"/>
    <a:srgbClr val="C09575"/>
    <a:srgbClr val="6FC04B"/>
    <a:srgbClr val="9992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49B651-F129-48E8-BA6D-E8EC9B374F58}" v="220" dt="2025-08-04T17:07:06.7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01" autoAdjust="0"/>
    <p:restoredTop sz="80216" autoAdjust="0"/>
  </p:normalViewPr>
  <p:slideViewPr>
    <p:cSldViewPr snapToGrid="0">
      <p:cViewPr varScale="1">
        <p:scale>
          <a:sx n="89" d="100"/>
          <a:sy n="89" d="100"/>
        </p:scale>
        <p:origin x="1512" y="96"/>
      </p:cViewPr>
      <p:guideLst>
        <p:guide orient="horz" pos="2160"/>
        <p:guide pos="3840"/>
        <p:guide pos="4464"/>
        <p:guide pos="6408"/>
        <p:guide orient="horz" pos="288"/>
        <p:guide orient="horz" pos="3528"/>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475" cy="602392"/>
          </a:xfrm>
          <a:prstGeom prst="rect">
            <a:avLst/>
          </a:prstGeom>
        </p:spPr>
        <p:txBody>
          <a:bodyPr vert="horz" lIns="93177" tIns="46589" rIns="93177" bIns="46589" rtlCol="0"/>
          <a:lstStyle>
            <a:lvl1pPr algn="l">
              <a:defRPr sz="1200">
                <a:latin typeface="Arial" charset="0"/>
                <a:ea typeface="+mn-ea"/>
                <a:cs typeface="+mn-cs"/>
              </a:defRPr>
            </a:lvl1pPr>
          </a:lstStyle>
          <a:p>
            <a:pPr>
              <a:defRPr/>
            </a:pPr>
            <a:endParaRPr lang="en-US" dirty="0"/>
          </a:p>
        </p:txBody>
      </p:sp>
      <p:sp>
        <p:nvSpPr>
          <p:cNvPr id="3" name="Date Placeholder 2"/>
          <p:cNvSpPr>
            <a:spLocks noGrp="1"/>
          </p:cNvSpPr>
          <p:nvPr>
            <p:ph type="dt" sz="quarter" idx="1"/>
          </p:nvPr>
        </p:nvSpPr>
        <p:spPr>
          <a:xfrm>
            <a:off x="3970339" y="0"/>
            <a:ext cx="3038475" cy="602392"/>
          </a:xfrm>
          <a:prstGeom prst="rect">
            <a:avLst/>
          </a:prstGeom>
        </p:spPr>
        <p:txBody>
          <a:bodyPr vert="horz" wrap="square" lIns="93177" tIns="46589" rIns="93177" bIns="46589" numCol="1" anchor="t" anchorCtr="0" compatLnSpc="1">
            <a:prstTxWarp prst="textNoShape">
              <a:avLst/>
            </a:prstTxWarp>
          </a:bodyPr>
          <a:lstStyle>
            <a:lvl1pPr algn="r">
              <a:defRPr sz="1200"/>
            </a:lvl1pPr>
          </a:lstStyle>
          <a:p>
            <a:fld id="{61A2DE62-24B0-4972-852B-4785B8FCBE77}" type="datetimeFigureOut">
              <a:rPr lang="en-US"/>
              <a:pPr/>
              <a:t>8/4/2025</a:t>
            </a:fld>
            <a:endParaRPr lang="en-US" dirty="0"/>
          </a:p>
        </p:txBody>
      </p:sp>
      <p:sp>
        <p:nvSpPr>
          <p:cNvPr id="4" name="Footer Placeholder 3"/>
          <p:cNvSpPr>
            <a:spLocks noGrp="1"/>
          </p:cNvSpPr>
          <p:nvPr>
            <p:ph type="ftr" sz="quarter" idx="2"/>
          </p:nvPr>
        </p:nvSpPr>
        <p:spPr>
          <a:xfrm>
            <a:off x="1" y="11435153"/>
            <a:ext cx="3038475" cy="602392"/>
          </a:xfrm>
          <a:prstGeom prst="rect">
            <a:avLst/>
          </a:prstGeom>
        </p:spPr>
        <p:txBody>
          <a:bodyPr vert="horz" lIns="93177" tIns="46589" rIns="93177" bIns="46589" rtlCol="0" anchor="b"/>
          <a:lstStyle>
            <a:lvl1pPr algn="l">
              <a:defRPr sz="1200">
                <a:latin typeface="Arial" charset="0"/>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3970339" y="11435153"/>
            <a:ext cx="3038475" cy="602392"/>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603F1684-B626-4C74-9731-CBE8CE5003E4}" type="slidenum">
              <a:rPr lang="en-US"/>
              <a:pPr/>
              <a:t>‹#›</a:t>
            </a:fld>
            <a:endParaRPr lang="en-US" dirty="0"/>
          </a:p>
        </p:txBody>
      </p:sp>
    </p:spTree>
    <p:extLst>
      <p:ext uri="{BB962C8B-B14F-4D97-AF65-F5344CB8AC3E}">
        <p14:creationId xmlns:p14="http://schemas.microsoft.com/office/powerpoint/2010/main" val="362965369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475" cy="602392"/>
          </a:xfrm>
          <a:prstGeom prst="rect">
            <a:avLst/>
          </a:prstGeom>
        </p:spPr>
        <p:txBody>
          <a:bodyPr vert="horz" lIns="93177" tIns="46589" rIns="93177" bIns="46589" rtlCol="0"/>
          <a:lstStyle>
            <a:lvl1pPr algn="l">
              <a:defRPr sz="1200">
                <a:latin typeface="Arial" charset="0"/>
                <a:ea typeface="+mn-ea"/>
                <a:cs typeface="+mn-cs"/>
              </a:defRPr>
            </a:lvl1pPr>
          </a:lstStyle>
          <a:p>
            <a:pPr>
              <a:defRPr/>
            </a:pPr>
            <a:endParaRPr lang="en-US" dirty="0"/>
          </a:p>
        </p:txBody>
      </p:sp>
      <p:sp>
        <p:nvSpPr>
          <p:cNvPr id="3" name="Date Placeholder 2"/>
          <p:cNvSpPr>
            <a:spLocks noGrp="1"/>
          </p:cNvSpPr>
          <p:nvPr>
            <p:ph type="dt" idx="1"/>
          </p:nvPr>
        </p:nvSpPr>
        <p:spPr>
          <a:xfrm>
            <a:off x="3970339" y="0"/>
            <a:ext cx="3038475" cy="602392"/>
          </a:xfrm>
          <a:prstGeom prst="rect">
            <a:avLst/>
          </a:prstGeom>
        </p:spPr>
        <p:txBody>
          <a:bodyPr vert="horz" wrap="square" lIns="93177" tIns="46589" rIns="93177" bIns="46589" numCol="1" anchor="t" anchorCtr="0" compatLnSpc="1">
            <a:prstTxWarp prst="textNoShape">
              <a:avLst/>
            </a:prstTxWarp>
          </a:bodyPr>
          <a:lstStyle>
            <a:lvl1pPr algn="r">
              <a:defRPr sz="1200"/>
            </a:lvl1pPr>
          </a:lstStyle>
          <a:p>
            <a:fld id="{9ADC5788-3AFA-4451-BC67-BFEEAB944D67}" type="datetimeFigureOut">
              <a:rPr lang="en-US"/>
              <a:pPr/>
              <a:t>8/4/2025</a:t>
            </a:fld>
            <a:endParaRPr lang="en-US" dirty="0"/>
          </a:p>
        </p:txBody>
      </p:sp>
      <p:sp>
        <p:nvSpPr>
          <p:cNvPr id="4" name="Slide Image Placeholder 3"/>
          <p:cNvSpPr>
            <a:spLocks noGrp="1" noRot="1" noChangeAspect="1"/>
          </p:cNvSpPr>
          <p:nvPr>
            <p:ph type="sldImg" idx="2"/>
          </p:nvPr>
        </p:nvSpPr>
        <p:spPr>
          <a:xfrm>
            <a:off x="-508000" y="903288"/>
            <a:ext cx="8026400" cy="45148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p:cNvSpPr>
            <a:spLocks noGrp="1"/>
          </p:cNvSpPr>
          <p:nvPr>
            <p:ph type="body" sz="quarter" idx="3"/>
          </p:nvPr>
        </p:nvSpPr>
        <p:spPr>
          <a:xfrm>
            <a:off x="701675" y="5719633"/>
            <a:ext cx="5607050" cy="5417409"/>
          </a:xfrm>
          <a:prstGeom prst="rect">
            <a:avLst/>
          </a:prstGeom>
        </p:spPr>
        <p:txBody>
          <a:bodyPr vert="horz" lIns="93177" tIns="46589" rIns="93177" bIns="46589"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p:cNvSpPr>
            <a:spLocks noGrp="1"/>
          </p:cNvSpPr>
          <p:nvPr>
            <p:ph type="ftr" sz="quarter" idx="4"/>
          </p:nvPr>
        </p:nvSpPr>
        <p:spPr>
          <a:xfrm>
            <a:off x="1" y="11435153"/>
            <a:ext cx="3038475" cy="602392"/>
          </a:xfrm>
          <a:prstGeom prst="rect">
            <a:avLst/>
          </a:prstGeom>
        </p:spPr>
        <p:txBody>
          <a:bodyPr vert="horz" lIns="93177" tIns="46589" rIns="93177" bIns="46589" rtlCol="0" anchor="b"/>
          <a:lstStyle>
            <a:lvl1pPr algn="l">
              <a:defRPr sz="1200">
                <a:latin typeface="Arial"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970339" y="11435153"/>
            <a:ext cx="3038475" cy="602392"/>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06A0A3C6-4E22-46FB-836F-CA2C48EC4DC1}" type="slidenum">
              <a:rPr lang="en-US"/>
              <a:pPr/>
              <a:t>‹#›</a:t>
            </a:fld>
            <a:endParaRPr lang="en-US" dirty="0"/>
          </a:p>
        </p:txBody>
      </p:sp>
    </p:spTree>
    <p:extLst>
      <p:ext uri="{BB962C8B-B14F-4D97-AF65-F5344CB8AC3E}">
        <p14:creationId xmlns:p14="http://schemas.microsoft.com/office/powerpoint/2010/main" val="2040337041"/>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itchFamily="34"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pitchFamily="34"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Introduction, collaborators, thank you for opportunity to present</a:t>
            </a:r>
          </a:p>
          <a:p>
            <a:endParaRPr lang="en-US" dirty="0"/>
          </a:p>
          <a:p>
            <a:r>
              <a:rPr lang="en-US" dirty="0"/>
              <a:t>the variability is snowpacks is critical to understand for water resources, hydro power, and flood risk. </a:t>
            </a:r>
          </a:p>
          <a:p>
            <a:endParaRPr lang="en-US" dirty="0"/>
          </a:p>
          <a:p>
            <a:r>
              <a:rPr lang="en-US" dirty="0"/>
              <a:t>Highlight variability in both pictures, the changing landscape with the wildfire.</a:t>
            </a:r>
          </a:p>
          <a:p>
            <a:endParaRPr lang="en-US" dirty="0"/>
          </a:p>
        </p:txBody>
      </p:sp>
      <p:sp>
        <p:nvSpPr>
          <p:cNvPr id="4" name="Slide Number Placeholder 3"/>
          <p:cNvSpPr>
            <a:spLocks noGrp="1"/>
          </p:cNvSpPr>
          <p:nvPr>
            <p:ph type="sldNum" sz="quarter" idx="5"/>
          </p:nvPr>
        </p:nvSpPr>
        <p:spPr/>
        <p:txBody>
          <a:bodyPr/>
          <a:lstStyle/>
          <a:p>
            <a:fld id="{06A0A3C6-4E22-46FB-836F-CA2C48EC4DC1}" type="slidenum">
              <a:rPr lang="en-US" smtClean="0"/>
              <a:pPr/>
              <a:t>1</a:t>
            </a:fld>
            <a:endParaRPr lang="en-US" dirty="0"/>
          </a:p>
        </p:txBody>
      </p:sp>
    </p:spTree>
    <p:extLst>
      <p:ext uri="{BB962C8B-B14F-4D97-AF65-F5344CB8AC3E}">
        <p14:creationId xmlns:p14="http://schemas.microsoft.com/office/powerpoint/2010/main" val="38222151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Need for a collaborative research development (O2R2O) – operations needs to drive the research so that it is useful and usable. Applied research. </a:t>
            </a:r>
          </a:p>
          <a:p>
            <a:endParaRPr lang="en-US" dirty="0"/>
          </a:p>
          <a:p>
            <a:r>
              <a:rPr lang="en-US" dirty="0"/>
              <a:t>Obtain actionable outcomes with quantifiable operational improvement</a:t>
            </a:r>
          </a:p>
        </p:txBody>
      </p:sp>
      <p:sp>
        <p:nvSpPr>
          <p:cNvPr id="4" name="Slide Number Placeholder 3"/>
          <p:cNvSpPr>
            <a:spLocks noGrp="1"/>
          </p:cNvSpPr>
          <p:nvPr>
            <p:ph type="sldNum" sz="quarter" idx="5"/>
          </p:nvPr>
        </p:nvSpPr>
        <p:spPr/>
        <p:txBody>
          <a:bodyPr/>
          <a:lstStyle/>
          <a:p>
            <a:fld id="{06A0A3C6-4E22-46FB-836F-CA2C48EC4DC1}" type="slidenum">
              <a:rPr lang="en-US" smtClean="0"/>
              <a:pPr/>
              <a:t>10</a:t>
            </a:fld>
            <a:endParaRPr lang="en-US" dirty="0"/>
          </a:p>
        </p:txBody>
      </p:sp>
    </p:spTree>
    <p:extLst>
      <p:ext uri="{BB962C8B-B14F-4D97-AF65-F5344CB8AC3E}">
        <p14:creationId xmlns:p14="http://schemas.microsoft.com/office/powerpoint/2010/main" val="11461844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spending the effort on snow, we are decreasing the uncertainty and maturing operational tools that will allow us to reduce risk and reduce cost. </a:t>
            </a:r>
          </a:p>
          <a:p>
            <a:endParaRPr lang="en-US" dirty="0"/>
          </a:p>
          <a:p>
            <a:r>
              <a:rPr lang="en-US" dirty="0"/>
              <a:t>Not investing in snow is more costly than it is to address the issue. </a:t>
            </a:r>
          </a:p>
        </p:txBody>
      </p:sp>
      <p:sp>
        <p:nvSpPr>
          <p:cNvPr id="4" name="Slide Number Placeholder 3"/>
          <p:cNvSpPr>
            <a:spLocks noGrp="1"/>
          </p:cNvSpPr>
          <p:nvPr>
            <p:ph type="sldNum" sz="quarter" idx="5"/>
          </p:nvPr>
        </p:nvSpPr>
        <p:spPr/>
        <p:txBody>
          <a:bodyPr/>
          <a:lstStyle/>
          <a:p>
            <a:fld id="{06A0A3C6-4E22-46FB-836F-CA2C48EC4DC1}" type="slidenum">
              <a:rPr lang="en-US" smtClean="0"/>
              <a:pPr/>
              <a:t>11</a:t>
            </a:fld>
            <a:endParaRPr lang="en-US" dirty="0"/>
          </a:p>
        </p:txBody>
      </p:sp>
    </p:spTree>
    <p:extLst>
      <p:ext uri="{BB962C8B-B14F-4D97-AF65-F5344CB8AC3E}">
        <p14:creationId xmlns:p14="http://schemas.microsoft.com/office/powerpoint/2010/main" val="3170597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Snow is our largest reservoir in the western US. The lag in water release. </a:t>
            </a:r>
          </a:p>
          <a:p>
            <a:endParaRPr lang="en-US" dirty="0"/>
          </a:p>
          <a:p>
            <a:r>
              <a:rPr lang="en-US" dirty="0"/>
              <a:t>How important it is for streamflow ~70% of streamflow in the western US. </a:t>
            </a:r>
          </a:p>
        </p:txBody>
      </p:sp>
      <p:sp>
        <p:nvSpPr>
          <p:cNvPr id="4" name="Slide Number Placeholder 3"/>
          <p:cNvSpPr>
            <a:spLocks noGrp="1"/>
          </p:cNvSpPr>
          <p:nvPr>
            <p:ph type="sldNum" sz="quarter" idx="5"/>
          </p:nvPr>
        </p:nvSpPr>
        <p:spPr/>
        <p:txBody>
          <a:bodyPr/>
          <a:lstStyle/>
          <a:p>
            <a:fld id="{06A0A3C6-4E22-46FB-836F-CA2C48EC4DC1}" type="slidenum">
              <a:rPr lang="en-US" smtClean="0"/>
              <a:pPr/>
              <a:t>2</a:t>
            </a:fld>
            <a:endParaRPr lang="en-US" dirty="0"/>
          </a:p>
        </p:txBody>
      </p:sp>
    </p:spTree>
    <p:extLst>
      <p:ext uri="{BB962C8B-B14F-4D97-AF65-F5344CB8AC3E}">
        <p14:creationId xmlns:p14="http://schemas.microsoft.com/office/powerpoint/2010/main" val="26635056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Due to the importance of snow to water resources, snow droughts have grave impacts on economic drivers, particularly agriculture. Need to lease/buy water. </a:t>
            </a:r>
          </a:p>
          <a:p>
            <a:endParaRPr lang="en-US" dirty="0"/>
          </a:p>
          <a:p>
            <a:r>
              <a:rPr lang="en-US" dirty="0"/>
              <a:t>Also flood risk, high snow years (2017 in CA), can also result in ROS. ROS is occurring further in land. More widespread with changing precipitation phase patterns, snow levels. </a:t>
            </a:r>
          </a:p>
          <a:p>
            <a:endParaRPr lang="en-US" dirty="0"/>
          </a:p>
          <a:p>
            <a:r>
              <a:rPr lang="en-US" dirty="0"/>
              <a:t>Truckee river flooding in 2017. </a:t>
            </a:r>
          </a:p>
        </p:txBody>
      </p:sp>
      <p:sp>
        <p:nvSpPr>
          <p:cNvPr id="4" name="Slide Number Placeholder 3"/>
          <p:cNvSpPr>
            <a:spLocks noGrp="1"/>
          </p:cNvSpPr>
          <p:nvPr>
            <p:ph type="sldNum" sz="quarter" idx="5"/>
          </p:nvPr>
        </p:nvSpPr>
        <p:spPr/>
        <p:txBody>
          <a:bodyPr/>
          <a:lstStyle/>
          <a:p>
            <a:fld id="{06A0A3C6-4E22-46FB-836F-CA2C48EC4DC1}" type="slidenum">
              <a:rPr lang="en-US" smtClean="0"/>
              <a:pPr/>
              <a:t>3</a:t>
            </a:fld>
            <a:endParaRPr lang="en-US" dirty="0"/>
          </a:p>
        </p:txBody>
      </p:sp>
    </p:spTree>
    <p:extLst>
      <p:ext uri="{BB962C8B-B14F-4D97-AF65-F5344CB8AC3E}">
        <p14:creationId xmlns:p14="http://schemas.microsoft.com/office/powerpoint/2010/main" val="1356362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Snow research is a 100-year-old science and while operational solutions are being developed, the uncertainty in snow water resources is substantial. </a:t>
            </a:r>
          </a:p>
          <a:p>
            <a:endParaRPr lang="en-US" dirty="0"/>
          </a:p>
          <a:p>
            <a:r>
              <a:rPr lang="en-US" dirty="0"/>
              <a:t>This uncertainty leads to vulnerability and by not having a strong estimate of our snowpack reservoir, we are incurring costs to our management systems, economies, and communities.</a:t>
            </a:r>
          </a:p>
          <a:p>
            <a:r>
              <a:rPr lang="en-US" dirty="0"/>
              <a:t> </a:t>
            </a:r>
          </a:p>
        </p:txBody>
      </p:sp>
      <p:sp>
        <p:nvSpPr>
          <p:cNvPr id="4" name="Slide Number Placeholder 3"/>
          <p:cNvSpPr>
            <a:spLocks noGrp="1"/>
          </p:cNvSpPr>
          <p:nvPr>
            <p:ph type="sldNum" sz="quarter" idx="5"/>
          </p:nvPr>
        </p:nvSpPr>
        <p:spPr/>
        <p:txBody>
          <a:bodyPr/>
          <a:lstStyle/>
          <a:p>
            <a:fld id="{06A0A3C6-4E22-46FB-836F-CA2C48EC4DC1}" type="slidenum">
              <a:rPr lang="en-US" smtClean="0"/>
              <a:pPr/>
              <a:t>4</a:t>
            </a:fld>
            <a:endParaRPr lang="en-US" dirty="0"/>
          </a:p>
        </p:txBody>
      </p:sp>
    </p:spTree>
    <p:extLst>
      <p:ext uri="{BB962C8B-B14F-4D97-AF65-F5344CB8AC3E}">
        <p14:creationId xmlns:p14="http://schemas.microsoft.com/office/powerpoint/2010/main" val="26651682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the questions that come out of the uncertainty that exists in our understanding of our snowpack reservoir. </a:t>
            </a:r>
          </a:p>
          <a:p>
            <a:endParaRPr lang="en-US" dirty="0"/>
          </a:p>
          <a:p>
            <a:r>
              <a:rPr lang="en-US" dirty="0"/>
              <a:t>Walk through the graphic, explain the difficulties with the SNOTEL sites and how they vary significantly from the ASO curve, they also vary through the year in representativeness. </a:t>
            </a:r>
          </a:p>
        </p:txBody>
      </p:sp>
      <p:sp>
        <p:nvSpPr>
          <p:cNvPr id="4" name="Slide Number Placeholder 3"/>
          <p:cNvSpPr>
            <a:spLocks noGrp="1"/>
          </p:cNvSpPr>
          <p:nvPr>
            <p:ph type="sldNum" sz="quarter" idx="5"/>
          </p:nvPr>
        </p:nvSpPr>
        <p:spPr/>
        <p:txBody>
          <a:bodyPr/>
          <a:lstStyle/>
          <a:p>
            <a:fld id="{06A0A3C6-4E22-46FB-836F-CA2C48EC4DC1}" type="slidenum">
              <a:rPr lang="en-US" smtClean="0"/>
              <a:pPr/>
              <a:t>5</a:t>
            </a:fld>
            <a:endParaRPr lang="en-US" dirty="0"/>
          </a:p>
        </p:txBody>
      </p:sp>
    </p:spTree>
    <p:extLst>
      <p:ext uri="{BB962C8B-B14F-4D97-AF65-F5344CB8AC3E}">
        <p14:creationId xmlns:p14="http://schemas.microsoft.com/office/powerpoint/2010/main" val="40366451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Historically, there has been a reliance on previous years to understand the snowpack volume and melt conditions. Changes in landscape and greater interannual variability makes these comparisons less useful.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Need for a cost–effective, multi-scale, multi-sensor, multi-model solution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No silver bullet! SNODAS does not work everywhere.</a:t>
            </a:r>
          </a:p>
          <a:p>
            <a:endParaRPr lang="en-US" dirty="0"/>
          </a:p>
        </p:txBody>
      </p:sp>
      <p:sp>
        <p:nvSpPr>
          <p:cNvPr id="4" name="Slide Number Placeholder 3"/>
          <p:cNvSpPr>
            <a:spLocks noGrp="1"/>
          </p:cNvSpPr>
          <p:nvPr>
            <p:ph type="sldNum" sz="quarter" idx="5"/>
          </p:nvPr>
        </p:nvSpPr>
        <p:spPr/>
        <p:txBody>
          <a:bodyPr/>
          <a:lstStyle/>
          <a:p>
            <a:fld id="{06A0A3C6-4E22-46FB-836F-CA2C48EC4DC1}" type="slidenum">
              <a:rPr lang="en-US" smtClean="0"/>
              <a:pPr/>
              <a:t>6</a:t>
            </a:fld>
            <a:endParaRPr lang="en-US" dirty="0"/>
          </a:p>
        </p:txBody>
      </p:sp>
    </p:spTree>
    <p:extLst>
      <p:ext uri="{BB962C8B-B14F-4D97-AF65-F5344CB8AC3E}">
        <p14:creationId xmlns:p14="http://schemas.microsoft.com/office/powerpoint/2010/main" val="27747351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aerial lidar can map the snow depth over large areas with high accuracy. Highlight the variability in snow depth. </a:t>
            </a:r>
          </a:p>
          <a:p>
            <a:endParaRPr lang="en-US" dirty="0"/>
          </a:p>
          <a:p>
            <a:r>
              <a:rPr lang="en-US" dirty="0"/>
              <a:t>Lidar is now an operational tool with programs in the US and Canada. ASO is flying extensively in CA and CO. USACE CRREL has flown the upper Boise River (Mores Creek) watershed the past 3 years. </a:t>
            </a:r>
          </a:p>
        </p:txBody>
      </p:sp>
      <p:sp>
        <p:nvSpPr>
          <p:cNvPr id="4" name="Slide Number Placeholder 3"/>
          <p:cNvSpPr>
            <a:spLocks noGrp="1"/>
          </p:cNvSpPr>
          <p:nvPr>
            <p:ph type="sldNum" sz="quarter" idx="5"/>
          </p:nvPr>
        </p:nvSpPr>
        <p:spPr/>
        <p:txBody>
          <a:bodyPr/>
          <a:lstStyle/>
          <a:p>
            <a:fld id="{06A0A3C6-4E22-46FB-836F-CA2C48EC4DC1}" type="slidenum">
              <a:rPr lang="en-US" smtClean="0"/>
              <a:pPr/>
              <a:t>7</a:t>
            </a:fld>
            <a:endParaRPr lang="en-US" dirty="0"/>
          </a:p>
        </p:txBody>
      </p:sp>
    </p:spTree>
    <p:extLst>
      <p:ext uri="{BB962C8B-B14F-4D97-AF65-F5344CB8AC3E}">
        <p14:creationId xmlns:p14="http://schemas.microsoft.com/office/powerpoint/2010/main" val="25826032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pitchFamily="34" charset="0"/>
                <a:ea typeface="ＭＳ Ｐゴシック" charset="0"/>
                <a:cs typeface="ＭＳ Ｐゴシック" charset="0"/>
              </a:rPr>
              <a:t>Point out the high variability in SWE in the Shasta and American. </a:t>
            </a:r>
          </a:p>
          <a:p>
            <a:endParaRPr lang="en-US" sz="1200" kern="1200" dirty="0">
              <a:solidFill>
                <a:schemeClr val="tx1"/>
              </a:solidFill>
              <a:effectLst/>
              <a:latin typeface="Arial" pitchFamily="34" charset="0"/>
              <a:ea typeface="ＭＳ Ｐゴシック" charset="0"/>
              <a:cs typeface="ＭＳ Ｐゴシック" charset="0"/>
            </a:endParaRPr>
          </a:p>
          <a:p>
            <a:r>
              <a:rPr lang="en-US" sz="1200" kern="1200" dirty="0">
                <a:solidFill>
                  <a:schemeClr val="tx1"/>
                </a:solidFill>
                <a:effectLst/>
                <a:latin typeface="Arial" pitchFamily="34" charset="0"/>
                <a:ea typeface="ＭＳ Ｐゴシック" charset="0"/>
                <a:cs typeface="ＭＳ Ｐゴシック" charset="0"/>
              </a:rPr>
              <a:t>ASO data in the American informs volume of SWE in the American snowpack reservoir but much greater uncertainty in the Shasta. Which or any right in the Shasta?</a:t>
            </a:r>
          </a:p>
          <a:p>
            <a:endParaRPr lang="en-US" sz="1200" kern="1200" dirty="0">
              <a:solidFill>
                <a:schemeClr val="tx1"/>
              </a:solidFill>
              <a:effectLst/>
              <a:latin typeface="Arial" pitchFamily="34" charset="0"/>
              <a:ea typeface="ＭＳ Ｐゴシック" charset="0"/>
              <a:cs typeface="ＭＳ Ｐゴシック" charset="0"/>
            </a:endParaRPr>
          </a:p>
          <a:p>
            <a:r>
              <a:rPr lang="en-US" sz="1200" kern="1200" dirty="0">
                <a:solidFill>
                  <a:schemeClr val="tx1"/>
                </a:solidFill>
                <a:effectLst/>
                <a:latin typeface="Arial" pitchFamily="34" charset="0"/>
                <a:ea typeface="ＭＳ Ｐゴシック" charset="0"/>
                <a:cs typeface="ＭＳ Ｐゴシック" charset="0"/>
              </a:rPr>
              <a:t>Need to ingest data into the models, but what does this data look like. When? How? Cost?</a:t>
            </a:r>
          </a:p>
        </p:txBody>
      </p:sp>
      <p:sp>
        <p:nvSpPr>
          <p:cNvPr id="4" name="Slide Number Placeholder 3"/>
          <p:cNvSpPr>
            <a:spLocks noGrp="1"/>
          </p:cNvSpPr>
          <p:nvPr>
            <p:ph type="sldNum" sz="quarter" idx="5"/>
          </p:nvPr>
        </p:nvSpPr>
        <p:spPr/>
        <p:txBody>
          <a:bodyPr/>
          <a:lstStyle/>
          <a:p>
            <a:fld id="{06A0A3C6-4E22-46FB-836F-CA2C48EC4DC1}" type="slidenum">
              <a:rPr lang="en-US" smtClean="0"/>
              <a:pPr/>
              <a:t>8</a:t>
            </a:fld>
            <a:endParaRPr lang="en-US" dirty="0"/>
          </a:p>
        </p:txBody>
      </p:sp>
    </p:spTree>
    <p:extLst>
      <p:ext uri="{BB962C8B-B14F-4D97-AF65-F5344CB8AC3E}">
        <p14:creationId xmlns:p14="http://schemas.microsoft.com/office/powerpoint/2010/main" val="20086642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A0A3C6-4E22-46FB-836F-CA2C48EC4DC1}" type="slidenum">
              <a:rPr lang="en-US" smtClean="0"/>
              <a:pPr/>
              <a:t>9</a:t>
            </a:fld>
            <a:endParaRPr lang="en-US" dirty="0"/>
          </a:p>
        </p:txBody>
      </p:sp>
    </p:spTree>
    <p:extLst>
      <p:ext uri="{BB962C8B-B14F-4D97-AF65-F5344CB8AC3E}">
        <p14:creationId xmlns:p14="http://schemas.microsoft.com/office/powerpoint/2010/main" val="331251455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ackground 2">
    <p:spTree>
      <p:nvGrpSpPr>
        <p:cNvPr id="1" name=""/>
        <p:cNvGrpSpPr/>
        <p:nvPr/>
      </p:nvGrpSpPr>
      <p:grpSpPr>
        <a:xfrm>
          <a:off x="0" y="0"/>
          <a:ext cx="0" cy="0"/>
          <a:chOff x="0" y="0"/>
          <a:chExt cx="0" cy="0"/>
        </a:xfrm>
      </p:grpSpPr>
      <p:sp>
        <p:nvSpPr>
          <p:cNvPr id="3" name="Slide Number Placeholder 2"/>
          <p:cNvSpPr>
            <a:spLocks noGrp="1"/>
          </p:cNvSpPr>
          <p:nvPr userDrawn="1">
            <p:ph type="sldNum" sz="quarter" idx="10"/>
          </p:nvPr>
        </p:nvSpPr>
        <p:spPr/>
        <p:txBody>
          <a:bodyPr/>
          <a:lstStyle>
            <a:lvl1pPr>
              <a:defRPr b="1">
                <a:effectLst>
                  <a:outerShdw blurRad="38100" dist="38100" dir="2700000" algn="tl">
                    <a:srgbClr val="000000">
                      <a:alpha val="43137"/>
                    </a:srgbClr>
                  </a:outerShdw>
                </a:effectLst>
              </a:defRPr>
            </a:lvl1pPr>
          </a:lstStyle>
          <a:p>
            <a:fld id="{0D0E9D3B-CB56-40AE-B0A9-8DA5E1AEFDB7}" type="slidenum">
              <a:rPr lang="en-US" smtClean="0"/>
              <a:pPr/>
              <a:t>‹#›</a:t>
            </a:fld>
            <a:endParaRPr lang="en-US" dirty="0"/>
          </a:p>
        </p:txBody>
      </p:sp>
      <p:sp>
        <p:nvSpPr>
          <p:cNvPr id="4" name="Footer Placeholder 3"/>
          <p:cNvSpPr>
            <a:spLocks noGrp="1"/>
          </p:cNvSpPr>
          <p:nvPr userDrawn="1">
            <p:ph type="ftr" sz="quarter" idx="11"/>
          </p:nvPr>
        </p:nvSpPr>
        <p:spPr/>
        <p:txBody>
          <a:bodyPr/>
          <a:lstStyle/>
          <a:p>
            <a:r>
              <a:rPr lang="en-US" dirty="0"/>
              <a:t>  </a:t>
            </a:r>
          </a:p>
        </p:txBody>
      </p:sp>
      <p:sp>
        <p:nvSpPr>
          <p:cNvPr id="7" name="Text Placeholder 6"/>
          <p:cNvSpPr>
            <a:spLocks noGrp="1"/>
          </p:cNvSpPr>
          <p:nvPr>
            <p:ph type="body" sz="quarter" idx="13" hasCustomPrompt="1"/>
          </p:nvPr>
        </p:nvSpPr>
        <p:spPr>
          <a:xfrm>
            <a:off x="559178" y="-13293"/>
            <a:ext cx="11242114" cy="403225"/>
          </a:xfrm>
          <a:prstGeom prst="rect">
            <a:avLst/>
          </a:prstGeom>
        </p:spPr>
        <p:txBody>
          <a:bodyPr>
            <a:normAutofit/>
          </a:bodyPr>
          <a:lstStyle>
            <a:lvl1pPr algn="ctr">
              <a:buFontTx/>
              <a:buNone/>
              <a:defRPr sz="1200">
                <a:solidFill>
                  <a:schemeClr val="bg1"/>
                </a:solidFill>
                <a:effectLst>
                  <a:outerShdw blurRad="38100" dist="38100" dir="2700000" algn="tl">
                    <a:srgbClr val="000000">
                      <a:alpha val="43137"/>
                    </a:srgbClr>
                  </a:outerShdw>
                </a:effectLst>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dirty="0"/>
              <a:t>UNCLASSIFIED</a:t>
            </a:r>
          </a:p>
        </p:txBody>
      </p:sp>
      <p:sp>
        <p:nvSpPr>
          <p:cNvPr id="11" name="Text Placeholder 10"/>
          <p:cNvSpPr>
            <a:spLocks noGrp="1"/>
          </p:cNvSpPr>
          <p:nvPr>
            <p:ph type="body" sz="quarter" idx="14" hasCustomPrompt="1"/>
          </p:nvPr>
        </p:nvSpPr>
        <p:spPr>
          <a:xfrm>
            <a:off x="0" y="6455410"/>
            <a:ext cx="12192000" cy="295910"/>
          </a:xfrm>
          <a:prstGeom prst="rect">
            <a:avLst/>
          </a:prstGeom>
        </p:spPr>
        <p:txBody>
          <a:bodyPr vert="horz" lIns="91440" tIns="45720" rIns="91440" bIns="45720" rtlCol="0">
            <a:normAutofit/>
          </a:bodyPr>
          <a:lstStyle>
            <a:lvl1pPr marL="0" indent="0" algn="ctr">
              <a:buNone/>
              <a:defRPr lang="en-US" sz="1200" smtClean="0">
                <a:solidFill>
                  <a:schemeClr val="bg1"/>
                </a:solidFill>
                <a:effectLst>
                  <a:outerShdw blurRad="38100" dist="38100" dir="2700000" algn="tl">
                    <a:srgbClr val="000000">
                      <a:alpha val="43137"/>
                    </a:srgbClr>
                  </a:outerShdw>
                </a:effectLst>
              </a:defRPr>
            </a:lvl1pPr>
            <a:lvl2pPr>
              <a:defRPr lang="en-US" smtClean="0"/>
            </a:lvl2pPr>
            <a:lvl3pPr>
              <a:defRPr lang="en-US" smtClean="0"/>
            </a:lvl3pPr>
            <a:lvl4pPr>
              <a:defRPr lang="en-US" smtClean="0"/>
            </a:lvl4pPr>
            <a:lvl5pPr>
              <a:defRPr lang="en-US"/>
            </a:lvl5pPr>
          </a:lstStyle>
          <a:p>
            <a:pPr lvl="0" algn="ctr">
              <a:buFontTx/>
            </a:pPr>
            <a:r>
              <a:rPr lang="en-US" dirty="0"/>
              <a:t>UNCLASSIFIED</a:t>
            </a:r>
          </a:p>
        </p:txBody>
      </p:sp>
      <p:cxnSp>
        <p:nvCxnSpPr>
          <p:cNvPr id="8" name="Straight Connector 7">
            <a:extLst>
              <a:ext uri="{FF2B5EF4-FFF2-40B4-BE49-F238E27FC236}">
                <a16:creationId xmlns:a16="http://schemas.microsoft.com/office/drawing/2014/main" id="{3D665B91-8567-DD4A-BD2E-E719F20E35F0}"/>
              </a:ext>
            </a:extLst>
          </p:cNvPr>
          <p:cNvCxnSpPr/>
          <p:nvPr userDrawn="1"/>
        </p:nvCxnSpPr>
        <p:spPr>
          <a:xfrm flipH="1">
            <a:off x="1476587" y="6373877"/>
            <a:ext cx="102074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B9A2EE2D-7BB5-4F44-82C4-5CF4EE388EFF}"/>
              </a:ext>
            </a:extLst>
          </p:cNvPr>
          <p:cNvSpPr txBox="1"/>
          <p:nvPr userDrawn="1"/>
        </p:nvSpPr>
        <p:spPr>
          <a:xfrm>
            <a:off x="6224694" y="6442287"/>
            <a:ext cx="5567680" cy="246221"/>
          </a:xfrm>
          <a:prstGeom prst="rect">
            <a:avLst/>
          </a:prstGeom>
          <a:noFill/>
        </p:spPr>
        <p:txBody>
          <a:bodyPr wrap="square" rtlCol="0">
            <a:spAutoFit/>
          </a:bodyPr>
          <a:lstStyle/>
          <a:p>
            <a:pPr algn="r"/>
            <a:r>
              <a:rPr lang="en-US" sz="1000" i="1" dirty="0"/>
              <a:t>DISCOVER  |  DEVELOP  |  DELIVER</a:t>
            </a:r>
          </a:p>
        </p:txBody>
      </p:sp>
      <p:pic>
        <p:nvPicPr>
          <p:cNvPr id="18" name="Picture 17">
            <a:extLst>
              <a:ext uri="{FF2B5EF4-FFF2-40B4-BE49-F238E27FC236}">
                <a16:creationId xmlns:a16="http://schemas.microsoft.com/office/drawing/2014/main" id="{B32FE2DE-DDB1-2848-A53A-B05DB8D89327}"/>
              </a:ext>
            </a:extLst>
          </p:cNvPr>
          <p:cNvPicPr>
            <a:picLocks noChangeAspect="1"/>
          </p:cNvPicPr>
          <p:nvPr userDrawn="1"/>
        </p:nvPicPr>
        <p:blipFill>
          <a:blip r:embed="rId2"/>
          <a:stretch>
            <a:fillRect/>
          </a:stretch>
        </p:blipFill>
        <p:spPr>
          <a:xfrm>
            <a:off x="559900" y="4910818"/>
            <a:ext cx="2557056" cy="639264"/>
          </a:xfrm>
          <a:prstGeom prst="rect">
            <a:avLst/>
          </a:prstGeom>
        </p:spPr>
      </p:pic>
      <p:sp>
        <p:nvSpPr>
          <p:cNvPr id="17" name="Text Placeholder 8">
            <a:extLst>
              <a:ext uri="{FF2B5EF4-FFF2-40B4-BE49-F238E27FC236}">
                <a16:creationId xmlns:a16="http://schemas.microsoft.com/office/drawing/2014/main" id="{72C71229-F926-DB4C-80AF-BC46E510BE55}"/>
              </a:ext>
            </a:extLst>
          </p:cNvPr>
          <p:cNvSpPr>
            <a:spLocks noGrp="1"/>
          </p:cNvSpPr>
          <p:nvPr>
            <p:ph type="body" sz="quarter" idx="12"/>
          </p:nvPr>
        </p:nvSpPr>
        <p:spPr>
          <a:xfrm>
            <a:off x="615266" y="2748324"/>
            <a:ext cx="7714709" cy="1562099"/>
          </a:xfrm>
          <a:prstGeom prst="rect">
            <a:avLst/>
          </a:prstGeom>
        </p:spPr>
        <p:txBody>
          <a:bodyPr/>
          <a:lstStyle>
            <a:lvl1pPr>
              <a:defRPr>
                <a:solidFill>
                  <a:schemeClr val="bg1"/>
                </a:solidFill>
              </a:defRPr>
            </a:lvl1pPr>
          </a:lstStyle>
          <a:p>
            <a:pPr lvl="0"/>
            <a:r>
              <a:rPr lang="en-US"/>
              <a:t>Edit Master text styles</a:t>
            </a:r>
          </a:p>
        </p:txBody>
      </p:sp>
      <p:sp>
        <p:nvSpPr>
          <p:cNvPr id="19" name="Title 5">
            <a:extLst>
              <a:ext uri="{FF2B5EF4-FFF2-40B4-BE49-F238E27FC236}">
                <a16:creationId xmlns:a16="http://schemas.microsoft.com/office/drawing/2014/main" id="{ED7D7B00-953F-8C46-B330-E10518FCABE0}"/>
              </a:ext>
            </a:extLst>
          </p:cNvPr>
          <p:cNvSpPr>
            <a:spLocks noGrp="1"/>
          </p:cNvSpPr>
          <p:nvPr>
            <p:ph type="title"/>
          </p:nvPr>
        </p:nvSpPr>
        <p:spPr>
          <a:xfrm>
            <a:off x="615266" y="1667435"/>
            <a:ext cx="7707674" cy="1067766"/>
          </a:xfrm>
        </p:spPr>
        <p:txBody>
          <a:bodyPr anchor="b"/>
          <a:lstStyle>
            <a:lvl1pPr>
              <a:defRPr>
                <a:solidFill>
                  <a:schemeClr val="bg1"/>
                </a:solidFill>
              </a:defRPr>
            </a:lvl1pPr>
          </a:lstStyle>
          <a:p>
            <a:r>
              <a:rPr lang="en-US" dirty="0"/>
              <a:t>Click to edit Master title style</a:t>
            </a:r>
          </a:p>
        </p:txBody>
      </p:sp>
      <p:pic>
        <p:nvPicPr>
          <p:cNvPr id="22" name="Picture 2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22287" y="2014279"/>
            <a:ext cx="3578108" cy="2119128"/>
          </a:xfrm>
          <a:prstGeom prst="rect">
            <a:avLst/>
          </a:prstGeom>
          <a:noFill/>
          <a:ln w="57150">
            <a:solidFill>
              <a:schemeClr val="bg2">
                <a:lumMod val="90000"/>
              </a:schemeClr>
            </a:solidFill>
          </a:ln>
          <a:effectLst/>
        </p:spPr>
      </p:pic>
      <p:pic>
        <p:nvPicPr>
          <p:cNvPr id="26" name="Picture 25"/>
          <p:cNvPicPr>
            <a:picLocks noChangeAspect="1"/>
          </p:cNvPicPr>
          <p:nvPr userDrawn="1"/>
        </p:nvPicPr>
        <p:blipFill rotWithShape="1">
          <a:blip r:embed="rId4" cstate="print">
            <a:extLst>
              <a:ext uri="{28A0092B-C50C-407E-A947-70E740481C1C}">
                <a14:useLocalDpi xmlns:a14="http://schemas.microsoft.com/office/drawing/2010/main" val="0"/>
              </a:ext>
            </a:extLst>
          </a:blip>
          <a:srcRect l="2083" t="16522" r="-2083" b="-6786"/>
          <a:stretch/>
        </p:blipFill>
        <p:spPr>
          <a:xfrm>
            <a:off x="7421705" y="3978442"/>
            <a:ext cx="3079993" cy="1707004"/>
          </a:xfrm>
          <a:prstGeom prst="rect">
            <a:avLst/>
          </a:prstGeom>
          <a:noFill/>
          <a:ln w="57150">
            <a:solidFill>
              <a:schemeClr val="bg2">
                <a:lumMod val="90000"/>
              </a:schemeClr>
            </a:solidFill>
          </a:ln>
          <a:effectLst/>
        </p:spPr>
      </p:pic>
      <p:pic>
        <p:nvPicPr>
          <p:cNvPr id="27" name="Picture 26"/>
          <p:cNvPicPr>
            <a:picLocks noChangeAspect="1"/>
          </p:cNvPicPr>
          <p:nvPr userDrawn="1"/>
        </p:nvPicPr>
        <p:blipFill rotWithShape="1">
          <a:blip r:embed="rId5">
            <a:extLst>
              <a:ext uri="{28A0092B-C50C-407E-A947-70E740481C1C}">
                <a14:useLocalDpi xmlns:a14="http://schemas.microsoft.com/office/drawing/2010/main" val="0"/>
              </a:ext>
            </a:extLst>
          </a:blip>
          <a:srcRect l="4141" t="55572" r="57577" b="12110"/>
          <a:stretch/>
        </p:blipFill>
        <p:spPr>
          <a:xfrm>
            <a:off x="9414708" y="522658"/>
            <a:ext cx="2386584" cy="1491620"/>
          </a:xfrm>
          <a:prstGeom prst="rect">
            <a:avLst/>
          </a:prstGeom>
          <a:noFill/>
          <a:ln w="57150">
            <a:solidFill>
              <a:schemeClr val="bg2">
                <a:lumMod val="90000"/>
              </a:schemeClr>
            </a:solidFill>
          </a:ln>
          <a:effectLst/>
        </p:spPr>
      </p:pic>
      <p:pic>
        <p:nvPicPr>
          <p:cNvPr id="28" name="Picture 2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401595" y="3808015"/>
            <a:ext cx="1390779" cy="1854372"/>
          </a:xfrm>
          <a:prstGeom prst="rect">
            <a:avLst/>
          </a:prstGeom>
          <a:noFill/>
          <a:ln w="57150">
            <a:solidFill>
              <a:schemeClr val="bg2">
                <a:lumMod val="90000"/>
              </a:schemeClr>
            </a:solidFill>
          </a:ln>
          <a:effectLst/>
        </p:spPr>
      </p:pic>
      <p:pic>
        <p:nvPicPr>
          <p:cNvPr id="29" name="Picture 28"/>
          <p:cNvPicPr>
            <a:picLocks noChangeAspect="1"/>
          </p:cNvPicPr>
          <p:nvPr userDrawn="1"/>
        </p:nvPicPr>
        <p:blipFill rotWithShape="1">
          <a:blip r:embed="rId7" cstate="print">
            <a:extLst>
              <a:ext uri="{28A0092B-C50C-407E-A947-70E740481C1C}">
                <a14:useLocalDpi xmlns:a14="http://schemas.microsoft.com/office/drawing/2010/main" val="0"/>
              </a:ext>
            </a:extLst>
          </a:blip>
          <a:srcRect t="15928" r="12136" b="-438"/>
          <a:stretch/>
        </p:blipFill>
        <p:spPr>
          <a:xfrm>
            <a:off x="7000405" y="507694"/>
            <a:ext cx="2410292" cy="1545516"/>
          </a:xfrm>
          <a:prstGeom prst="rect">
            <a:avLst/>
          </a:prstGeom>
          <a:noFill/>
          <a:ln w="57150">
            <a:solidFill>
              <a:schemeClr val="bg2">
                <a:lumMod val="90000"/>
              </a:schemeClr>
            </a:solidFill>
          </a:ln>
          <a:effectLst/>
        </p:spPr>
      </p:pic>
      <p:pic>
        <p:nvPicPr>
          <p:cNvPr id="16" name="Picture 15">
            <a:extLst>
              <a:ext uri="{FF2B5EF4-FFF2-40B4-BE49-F238E27FC236}">
                <a16:creationId xmlns:a16="http://schemas.microsoft.com/office/drawing/2014/main" id="{A552F34D-3227-7745-92CE-340E85ACEF04}"/>
              </a:ext>
            </a:extLst>
          </p:cNvPr>
          <p:cNvPicPr>
            <a:picLocks noChangeAspect="1"/>
          </p:cNvPicPr>
          <p:nvPr userDrawn="1"/>
        </p:nvPicPr>
        <p:blipFill>
          <a:blip r:embed="rId8"/>
          <a:stretch>
            <a:fillRect/>
          </a:stretch>
        </p:blipFill>
        <p:spPr>
          <a:xfrm>
            <a:off x="8022" y="7068"/>
            <a:ext cx="12166598" cy="6857999"/>
          </a:xfrm>
          <a:prstGeom prst="rect">
            <a:avLst/>
          </a:prstGeom>
        </p:spPr>
      </p:pic>
    </p:spTree>
    <p:extLst>
      <p:ext uri="{BB962C8B-B14F-4D97-AF65-F5344CB8AC3E}">
        <p14:creationId xmlns:p14="http://schemas.microsoft.com/office/powerpoint/2010/main" val="2272103013"/>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 1 Column">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406400" y="274642"/>
            <a:ext cx="11176000" cy="806451"/>
          </a:xfrm>
          <a:prstGeom prst="rect">
            <a:avLst/>
          </a:prstGeom>
          <a:noFill/>
          <a:ln w="9525">
            <a:noFill/>
            <a:miter lim="800000"/>
            <a:headEnd/>
            <a:tailEnd/>
          </a:ln>
        </p:spPr>
        <p:txBody>
          <a:bodyPr/>
          <a:lstStyle>
            <a:lvl1pPr>
              <a:defRPr baseline="0">
                <a:solidFill>
                  <a:schemeClr val="bg1"/>
                </a:solidFill>
              </a:defRPr>
            </a:lvl1pPr>
          </a:lstStyle>
          <a:p>
            <a:pPr lvl="0"/>
            <a:r>
              <a:rPr lang="en-US" dirty="0"/>
              <a:t>Click to edit Master title style</a:t>
            </a:r>
          </a:p>
        </p:txBody>
      </p:sp>
      <p:sp>
        <p:nvSpPr>
          <p:cNvPr id="21" name="Text Placeholder 2"/>
          <p:cNvSpPr>
            <a:spLocks noGrp="1"/>
          </p:cNvSpPr>
          <p:nvPr>
            <p:ph idx="1"/>
          </p:nvPr>
        </p:nvSpPr>
        <p:spPr bwMode="auto">
          <a:xfrm>
            <a:off x="406400" y="1225550"/>
            <a:ext cx="11176000" cy="4718049"/>
          </a:xfrm>
          <a:prstGeom prst="rect">
            <a:avLst/>
          </a:prstGeom>
          <a:noFill/>
          <a:ln w="9525">
            <a:noFill/>
            <a:miter lim="800000"/>
            <a:headEnd/>
            <a:tailEnd/>
          </a:ln>
        </p:spPr>
        <p:txBody>
          <a:bodyPr/>
          <a:lstStyle>
            <a:lvl1pPr marL="0" indent="0">
              <a:buNone/>
              <a:defRPr sz="1800">
                <a:solidFill>
                  <a:schemeClr val="bg1"/>
                </a:solidFill>
              </a:defRPr>
            </a:lvl1pPr>
            <a:lvl2pPr>
              <a:defRPr sz="1800">
                <a:solidFill>
                  <a:schemeClr val="bg1"/>
                </a:solidFill>
              </a:defRPr>
            </a:lvl2pPr>
            <a:lvl3pPr>
              <a:defRPr sz="1500">
                <a:solidFill>
                  <a:schemeClr val="bg1"/>
                </a:solidFill>
              </a:defRPr>
            </a:lvl3pPr>
            <a:lvl4pPr>
              <a:defRPr sz="1500">
                <a:solidFill>
                  <a:schemeClr val="bg1"/>
                </a:solidFill>
              </a:defRPr>
            </a:lvl4pPr>
            <a:lvl5pPr>
              <a:defRPr sz="1500">
                <a:solidFill>
                  <a:schemeClr val="bg1"/>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Footer Placeholder 4"/>
          <p:cNvSpPr>
            <a:spLocks noGrp="1"/>
          </p:cNvSpPr>
          <p:nvPr>
            <p:ph type="ftr" sz="quarter" idx="10"/>
          </p:nvPr>
        </p:nvSpPr>
        <p:spPr>
          <a:xfrm>
            <a:off x="413316" y="6470431"/>
            <a:ext cx="3867149" cy="217493"/>
          </a:xfrm>
          <a:prstGeom prst="rect">
            <a:avLst/>
          </a:prstGeom>
        </p:spPr>
        <p:txBody>
          <a:bodyPr/>
          <a:lstStyle>
            <a:lvl1pPr>
              <a:defRPr/>
            </a:lvl1pPr>
          </a:lstStyle>
          <a:p>
            <a:pPr>
              <a:defRPr/>
            </a:pPr>
            <a:r>
              <a:rPr lang="en-US" dirty="0"/>
              <a:t>File Name</a:t>
            </a:r>
          </a:p>
        </p:txBody>
      </p:sp>
      <p:sp>
        <p:nvSpPr>
          <p:cNvPr id="5" name="Slide Number Placeholder 5"/>
          <p:cNvSpPr>
            <a:spLocks noGrp="1"/>
          </p:cNvSpPr>
          <p:nvPr>
            <p:ph type="sldNum" sz="quarter" idx="11"/>
          </p:nvPr>
        </p:nvSpPr>
        <p:spPr/>
        <p:txBody>
          <a:bodyPr/>
          <a:lstStyle>
            <a:lvl1pPr>
              <a:defRPr/>
            </a:lvl1pPr>
          </a:lstStyle>
          <a:p>
            <a:fld id="{9A257827-C34C-4251-B995-96C9C233CCC8}" type="slidenum">
              <a:rPr lang="en-US"/>
              <a:pPr/>
              <a:t>‹#›</a:t>
            </a:fld>
            <a:endParaRPr lang="en-US" dirty="0"/>
          </a:p>
        </p:txBody>
      </p:sp>
    </p:spTree>
    <p:extLst>
      <p:ext uri="{BB962C8B-B14F-4D97-AF65-F5344CB8AC3E}">
        <p14:creationId xmlns:p14="http://schemas.microsoft.com/office/powerpoint/2010/main" val="1019782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406400" y="274638"/>
            <a:ext cx="11176000" cy="538162"/>
          </a:xfrm>
          <a:prstGeom prst="rect">
            <a:avLst/>
          </a:prstGeom>
          <a:noFill/>
          <a:ln w="9525">
            <a:noFill/>
            <a:miter lim="800000"/>
            <a:headEnd/>
            <a:tailEnd/>
          </a:ln>
        </p:spPr>
        <p:txBody>
          <a:bodyPr/>
          <a:lstStyle>
            <a:lvl1pPr>
              <a:defRPr baseline="0">
                <a:solidFill>
                  <a:schemeClr val="bg1"/>
                </a:solidFill>
              </a:defRPr>
            </a:lvl1pPr>
          </a:lstStyle>
          <a:p>
            <a:pPr lvl="0"/>
            <a:r>
              <a:rPr lang="en-US" dirty="0"/>
              <a:t>Click to edit Master title style</a:t>
            </a:r>
          </a:p>
        </p:txBody>
      </p:sp>
      <p:sp>
        <p:nvSpPr>
          <p:cNvPr id="21" name="Text Placeholder 2"/>
          <p:cNvSpPr>
            <a:spLocks noGrp="1"/>
          </p:cNvSpPr>
          <p:nvPr>
            <p:ph idx="1"/>
          </p:nvPr>
        </p:nvSpPr>
        <p:spPr bwMode="auto">
          <a:xfrm>
            <a:off x="406403" y="5834379"/>
            <a:ext cx="8470900" cy="328296"/>
          </a:xfrm>
          <a:prstGeom prst="rect">
            <a:avLst/>
          </a:prstGeom>
          <a:noFill/>
          <a:ln w="9525">
            <a:noFill/>
            <a:miter lim="800000"/>
            <a:headEnd/>
            <a:tailEnd/>
          </a:ln>
        </p:spPr>
        <p:txBody>
          <a:bodyPr lIns="91440" tIns="0" numCol="1"/>
          <a:lstStyle>
            <a:lvl1pPr marL="0" indent="0">
              <a:buNone/>
              <a:defRPr sz="1200">
                <a:solidFill>
                  <a:schemeClr val="bg1"/>
                </a:solidFill>
              </a:defRPr>
            </a:lvl1pPr>
            <a:lvl2pPr>
              <a:defRPr sz="1800">
                <a:solidFill>
                  <a:srgbClr val="83847A"/>
                </a:solidFill>
              </a:defRPr>
            </a:lvl2pPr>
            <a:lvl3pPr>
              <a:defRPr sz="1500">
                <a:solidFill>
                  <a:srgbClr val="83847A"/>
                </a:solidFill>
              </a:defRPr>
            </a:lvl3pPr>
            <a:lvl4pPr>
              <a:defRPr sz="1500">
                <a:solidFill>
                  <a:srgbClr val="83847A"/>
                </a:solidFill>
              </a:defRPr>
            </a:lvl4pPr>
            <a:lvl5pPr>
              <a:defRPr sz="1500">
                <a:solidFill>
                  <a:srgbClr val="83847A"/>
                </a:solidFill>
              </a:defRPr>
            </a:lvl5pPr>
          </a:lstStyle>
          <a:p>
            <a:pPr lvl="0"/>
            <a:r>
              <a:rPr lang="en-US" noProof="0" dirty="0"/>
              <a:t>Click to edit Master text styles</a:t>
            </a:r>
          </a:p>
        </p:txBody>
      </p:sp>
      <p:sp>
        <p:nvSpPr>
          <p:cNvPr id="4" name="Footer Placeholder 4"/>
          <p:cNvSpPr>
            <a:spLocks noGrp="1"/>
          </p:cNvSpPr>
          <p:nvPr>
            <p:ph type="ftr" sz="quarter" idx="10"/>
          </p:nvPr>
        </p:nvSpPr>
        <p:spPr>
          <a:xfrm>
            <a:off x="413316" y="6470431"/>
            <a:ext cx="3867149" cy="217493"/>
          </a:xfrm>
          <a:prstGeom prst="rect">
            <a:avLst/>
          </a:prstGeom>
        </p:spPr>
        <p:txBody>
          <a:bodyPr/>
          <a:lstStyle>
            <a:lvl1pPr>
              <a:defRPr/>
            </a:lvl1pPr>
          </a:lstStyle>
          <a:p>
            <a:pPr>
              <a:defRPr/>
            </a:pPr>
            <a:r>
              <a:rPr lang="en-US" dirty="0"/>
              <a:t>File Name</a:t>
            </a:r>
          </a:p>
        </p:txBody>
      </p:sp>
      <p:sp>
        <p:nvSpPr>
          <p:cNvPr id="5" name="Slide Number Placeholder 5"/>
          <p:cNvSpPr>
            <a:spLocks noGrp="1"/>
          </p:cNvSpPr>
          <p:nvPr>
            <p:ph type="sldNum" sz="quarter" idx="11"/>
          </p:nvPr>
        </p:nvSpPr>
        <p:spPr/>
        <p:txBody>
          <a:bodyPr/>
          <a:lstStyle>
            <a:lvl1pPr>
              <a:defRPr/>
            </a:lvl1pPr>
          </a:lstStyle>
          <a:p>
            <a:fld id="{9A257827-C34C-4251-B995-96C9C233CCC8}" type="slidenum">
              <a:rPr lang="en-US"/>
              <a:pPr/>
              <a:t>‹#›</a:t>
            </a:fld>
            <a:endParaRPr lang="en-US" dirty="0"/>
          </a:p>
        </p:txBody>
      </p:sp>
      <p:sp>
        <p:nvSpPr>
          <p:cNvPr id="3" name="Picture Placeholder 2"/>
          <p:cNvSpPr>
            <a:spLocks noGrp="1"/>
          </p:cNvSpPr>
          <p:nvPr>
            <p:ph type="pic" sz="quarter" idx="12"/>
          </p:nvPr>
        </p:nvSpPr>
        <p:spPr>
          <a:xfrm>
            <a:off x="406400" y="942975"/>
            <a:ext cx="11176000" cy="4761228"/>
          </a:xfrm>
        </p:spPr>
        <p:txBody>
          <a:bodyPr/>
          <a:lstStyle/>
          <a:p>
            <a:endParaRPr lang="en-US" dirty="0"/>
          </a:p>
        </p:txBody>
      </p:sp>
    </p:spTree>
    <p:extLst>
      <p:ext uri="{BB962C8B-B14F-4D97-AF65-F5344CB8AC3E}">
        <p14:creationId xmlns:p14="http://schemas.microsoft.com/office/powerpoint/2010/main" val="851366518"/>
      </p:ext>
    </p:extLst>
  </p:cSld>
  <p:clrMapOvr>
    <a:masterClrMapping/>
  </p:clrMapOvr>
  <p:extLst>
    <p:ext uri="{DCECCB84-F9BA-43D5-87BE-67443E8EF086}">
      <p15:sldGuideLst xmlns:p15="http://schemas.microsoft.com/office/powerpoint/2012/main">
        <p15:guide id="1" orient="horz" pos="594">
          <p15:clr>
            <a:srgbClr val="FBAE40"/>
          </p15:clr>
        </p15:guide>
        <p15:guide id="2" orient="horz" pos="51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406400" y="274642"/>
            <a:ext cx="11176000" cy="806451"/>
          </a:xfrm>
          <a:prstGeom prst="rect">
            <a:avLst/>
          </a:prstGeom>
          <a:noFill/>
          <a:ln w="9525">
            <a:noFill/>
            <a:miter lim="800000"/>
            <a:headEnd/>
            <a:tailEnd/>
          </a:ln>
        </p:spPr>
        <p:txBody>
          <a:bodyPr/>
          <a:lstStyle>
            <a:lvl1pPr>
              <a:defRPr baseline="0">
                <a:solidFill>
                  <a:schemeClr val="bg1"/>
                </a:solidFill>
              </a:defRPr>
            </a:lvl1pPr>
          </a:lstStyle>
          <a:p>
            <a:pPr lvl="0"/>
            <a:r>
              <a:rPr lang="en-US" dirty="0"/>
              <a:t>Click to edit Master title style</a:t>
            </a:r>
          </a:p>
        </p:txBody>
      </p:sp>
      <p:sp>
        <p:nvSpPr>
          <p:cNvPr id="3" name="Content Placeholder 2"/>
          <p:cNvSpPr>
            <a:spLocks noGrp="1"/>
          </p:cNvSpPr>
          <p:nvPr>
            <p:ph sz="quarter" idx="15"/>
          </p:nvPr>
        </p:nvSpPr>
        <p:spPr>
          <a:xfrm>
            <a:off x="406400" y="1225550"/>
            <a:ext cx="5486400" cy="4718050"/>
          </a:xfrm>
        </p:spPr>
        <p:txBody>
          <a:bodyPr/>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6096000" y="1225550"/>
            <a:ext cx="5486400" cy="4718050"/>
          </a:xfrm>
        </p:spPr>
        <p:txBody>
          <a:bodyPr/>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7"/>
          </p:nvPr>
        </p:nvSpPr>
        <p:spPr/>
        <p:txBody>
          <a:bodyPr/>
          <a:lstStyle>
            <a:lvl1pPr>
              <a:defRPr/>
            </a:lvl1pPr>
          </a:lstStyle>
          <a:p>
            <a:fld id="{3B773CDB-7973-454B-9699-5CCFA043586B}" type="slidenum">
              <a:rPr lang="en-US"/>
              <a:pPr/>
              <a:t>‹#›</a:t>
            </a:fld>
            <a:endParaRPr lang="en-US" dirty="0"/>
          </a:p>
        </p:txBody>
      </p:sp>
      <p:sp>
        <p:nvSpPr>
          <p:cNvPr id="2" name="Footer Placeholder 1"/>
          <p:cNvSpPr>
            <a:spLocks noGrp="1"/>
          </p:cNvSpPr>
          <p:nvPr>
            <p:ph type="ftr" sz="quarter" idx="18"/>
          </p:nvPr>
        </p:nvSpPr>
        <p:spPr>
          <a:xfrm>
            <a:off x="413316" y="6470431"/>
            <a:ext cx="3867149" cy="217493"/>
          </a:xfrm>
          <a:prstGeom prst="rect">
            <a:avLst/>
          </a:prstGeom>
        </p:spPr>
        <p:txBody>
          <a:bodyPr/>
          <a:lstStyle/>
          <a:p>
            <a:pPr>
              <a:defRPr/>
            </a:pPr>
            <a:r>
              <a:rPr lang="en-US" dirty="0"/>
              <a:t>File Name</a:t>
            </a:r>
          </a:p>
        </p:txBody>
      </p:sp>
    </p:spTree>
    <p:extLst>
      <p:ext uri="{BB962C8B-B14F-4D97-AF65-F5344CB8AC3E}">
        <p14:creationId xmlns:p14="http://schemas.microsoft.com/office/powerpoint/2010/main" val="40987215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406400" y="274642"/>
            <a:ext cx="11176000" cy="801687"/>
          </a:xfrm>
          <a:prstGeom prst="rect">
            <a:avLst/>
          </a:prstGeom>
          <a:noFill/>
          <a:ln w="9525">
            <a:noFill/>
            <a:miter lim="800000"/>
            <a:headEnd/>
            <a:tailEnd/>
          </a:ln>
        </p:spPr>
        <p:txBody>
          <a:bodyPr/>
          <a:lstStyle>
            <a:lvl1pPr>
              <a:defRPr baseline="0">
                <a:solidFill>
                  <a:schemeClr val="bg1"/>
                </a:solidFill>
              </a:defRPr>
            </a:lvl1pPr>
          </a:lstStyle>
          <a:p>
            <a:pPr lvl="0"/>
            <a:r>
              <a:rPr lang="en-US" dirty="0"/>
              <a:t>Click to edit Master title style</a:t>
            </a:r>
          </a:p>
        </p:txBody>
      </p:sp>
      <p:sp>
        <p:nvSpPr>
          <p:cNvPr id="6" name="Text Placeholder 3"/>
          <p:cNvSpPr>
            <a:spLocks noGrp="1"/>
          </p:cNvSpPr>
          <p:nvPr>
            <p:ph type="body" sz="quarter" idx="3"/>
          </p:nvPr>
        </p:nvSpPr>
        <p:spPr>
          <a:xfrm>
            <a:off x="6096000" y="1230511"/>
            <a:ext cx="5486400" cy="663266"/>
          </a:xfrm>
        </p:spPr>
        <p:txBody>
          <a:bodyPr bIns="0" anchor="b"/>
          <a:lstStyle>
            <a:lvl1pPr>
              <a:defRPr sz="1350">
                <a:solidFill>
                  <a:schemeClr val="bg1"/>
                </a:solidFill>
              </a:defRPr>
            </a:lvl1pPr>
          </a:lstStyle>
          <a:p>
            <a:pPr lvl="0"/>
            <a:r>
              <a:rPr lang="en-US" dirty="0"/>
              <a:t>Click to edit Master text styles</a:t>
            </a:r>
          </a:p>
        </p:txBody>
      </p:sp>
      <p:sp>
        <p:nvSpPr>
          <p:cNvPr id="9" name="Text Placeholder 3"/>
          <p:cNvSpPr>
            <a:spLocks noGrp="1"/>
          </p:cNvSpPr>
          <p:nvPr>
            <p:ph type="body" sz="quarter" idx="13"/>
          </p:nvPr>
        </p:nvSpPr>
        <p:spPr>
          <a:xfrm>
            <a:off x="406400" y="1230516"/>
            <a:ext cx="5486400" cy="666241"/>
          </a:xfrm>
        </p:spPr>
        <p:txBody>
          <a:bodyPr bIns="0" anchor="b"/>
          <a:lstStyle>
            <a:lvl1pPr>
              <a:defRPr sz="1350">
                <a:solidFill>
                  <a:schemeClr val="bg1"/>
                </a:solidFill>
              </a:defRPr>
            </a:lvl1pPr>
          </a:lstStyle>
          <a:p>
            <a:pPr lvl="0"/>
            <a:r>
              <a:rPr lang="en-US" dirty="0"/>
              <a:t>Click to edit Master text styles</a:t>
            </a:r>
          </a:p>
        </p:txBody>
      </p:sp>
      <p:sp>
        <p:nvSpPr>
          <p:cNvPr id="3" name="Content Placeholder 2"/>
          <p:cNvSpPr>
            <a:spLocks noGrp="1"/>
          </p:cNvSpPr>
          <p:nvPr>
            <p:ph sz="quarter" idx="15"/>
          </p:nvPr>
        </p:nvSpPr>
        <p:spPr>
          <a:xfrm>
            <a:off x="406400" y="1981200"/>
            <a:ext cx="5486400" cy="3962400"/>
          </a:xfrm>
        </p:spPr>
        <p:txBody>
          <a:bodyPr tIns="0"/>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6096000" y="1981200"/>
            <a:ext cx="5486400" cy="3962400"/>
          </a:xfrm>
        </p:spPr>
        <p:txBody>
          <a:bodyPr tIns="0"/>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7"/>
          </p:nvPr>
        </p:nvSpPr>
        <p:spPr/>
        <p:txBody>
          <a:bodyPr/>
          <a:lstStyle>
            <a:lvl1pPr>
              <a:defRPr/>
            </a:lvl1pPr>
          </a:lstStyle>
          <a:p>
            <a:fld id="{3B773CDB-7973-454B-9699-5CCFA043586B}" type="slidenum">
              <a:rPr lang="en-US"/>
              <a:pPr/>
              <a:t>‹#›</a:t>
            </a:fld>
            <a:endParaRPr lang="en-US" dirty="0"/>
          </a:p>
        </p:txBody>
      </p:sp>
      <p:sp>
        <p:nvSpPr>
          <p:cNvPr id="2" name="Footer Placeholder 1"/>
          <p:cNvSpPr>
            <a:spLocks noGrp="1"/>
          </p:cNvSpPr>
          <p:nvPr>
            <p:ph type="ftr" sz="quarter" idx="18"/>
          </p:nvPr>
        </p:nvSpPr>
        <p:spPr>
          <a:xfrm>
            <a:off x="413316" y="6470431"/>
            <a:ext cx="3867149" cy="217493"/>
          </a:xfrm>
          <a:prstGeom prst="rect">
            <a:avLst/>
          </a:prstGeom>
        </p:spPr>
        <p:txBody>
          <a:bodyPr/>
          <a:lstStyle/>
          <a:p>
            <a:pPr>
              <a:defRPr/>
            </a:pPr>
            <a:r>
              <a:rPr lang="en-US" dirty="0"/>
              <a:t>File Name</a:t>
            </a:r>
          </a:p>
        </p:txBody>
      </p:sp>
    </p:spTree>
    <p:extLst>
      <p:ext uri="{BB962C8B-B14F-4D97-AF65-F5344CB8AC3E}">
        <p14:creationId xmlns:p14="http://schemas.microsoft.com/office/powerpoint/2010/main" val="41482127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406400" y="274642"/>
            <a:ext cx="11176000" cy="806451"/>
          </a:xfrm>
          <a:prstGeom prst="rect">
            <a:avLst/>
          </a:prstGeom>
          <a:noFill/>
          <a:ln w="9525">
            <a:noFill/>
            <a:miter lim="800000"/>
            <a:headEnd/>
            <a:tailEnd/>
          </a:ln>
        </p:spPr>
        <p:txBody>
          <a:bodyPr/>
          <a:lstStyle>
            <a:lvl1pPr>
              <a:defRPr baseline="0">
                <a:solidFill>
                  <a:schemeClr val="bg1"/>
                </a:solidFill>
              </a:defRPr>
            </a:lvl1pPr>
          </a:lstStyle>
          <a:p>
            <a:pPr lvl="0"/>
            <a:r>
              <a:rPr lang="en-US" dirty="0"/>
              <a:t>Click to edit Master title style</a:t>
            </a:r>
          </a:p>
        </p:txBody>
      </p:sp>
      <p:sp>
        <p:nvSpPr>
          <p:cNvPr id="3" name="Content Placeholder 2"/>
          <p:cNvSpPr>
            <a:spLocks noGrp="1"/>
          </p:cNvSpPr>
          <p:nvPr>
            <p:ph sz="quarter" idx="15"/>
          </p:nvPr>
        </p:nvSpPr>
        <p:spPr>
          <a:xfrm>
            <a:off x="406403" y="1225550"/>
            <a:ext cx="3594100" cy="4718050"/>
          </a:xfrm>
        </p:spPr>
        <p:txBody>
          <a:bodyPr/>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127503" y="1225550"/>
            <a:ext cx="7454900" cy="4718050"/>
          </a:xfrm>
        </p:spPr>
        <p:txBody>
          <a:bodyPr/>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7"/>
          </p:nvPr>
        </p:nvSpPr>
        <p:spPr/>
        <p:txBody>
          <a:bodyPr/>
          <a:lstStyle>
            <a:lvl1pPr>
              <a:defRPr/>
            </a:lvl1pPr>
          </a:lstStyle>
          <a:p>
            <a:fld id="{3B773CDB-7973-454B-9699-5CCFA043586B}" type="slidenum">
              <a:rPr lang="en-US"/>
              <a:pPr/>
              <a:t>‹#›</a:t>
            </a:fld>
            <a:endParaRPr lang="en-US" dirty="0"/>
          </a:p>
        </p:txBody>
      </p:sp>
      <p:sp>
        <p:nvSpPr>
          <p:cNvPr id="2" name="Footer Placeholder 1"/>
          <p:cNvSpPr>
            <a:spLocks noGrp="1"/>
          </p:cNvSpPr>
          <p:nvPr>
            <p:ph type="ftr" sz="quarter" idx="18"/>
          </p:nvPr>
        </p:nvSpPr>
        <p:spPr>
          <a:xfrm>
            <a:off x="413316" y="6470431"/>
            <a:ext cx="3867149" cy="217493"/>
          </a:xfrm>
          <a:prstGeom prst="rect">
            <a:avLst/>
          </a:prstGeom>
        </p:spPr>
        <p:txBody>
          <a:bodyPr/>
          <a:lstStyle/>
          <a:p>
            <a:pPr>
              <a:defRPr/>
            </a:pPr>
            <a:r>
              <a:rPr lang="en-US" dirty="0"/>
              <a:t>File Name</a:t>
            </a:r>
          </a:p>
        </p:txBody>
      </p:sp>
    </p:spTree>
    <p:extLst>
      <p:ext uri="{BB962C8B-B14F-4D97-AF65-F5344CB8AC3E}">
        <p14:creationId xmlns:p14="http://schemas.microsoft.com/office/powerpoint/2010/main" val="3307583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406400" y="274642"/>
            <a:ext cx="11176000" cy="806451"/>
          </a:xfrm>
          <a:prstGeom prst="rect">
            <a:avLst/>
          </a:prstGeom>
          <a:noFill/>
          <a:ln w="9525">
            <a:noFill/>
            <a:miter lim="800000"/>
            <a:headEnd/>
            <a:tailEnd/>
          </a:ln>
        </p:spPr>
        <p:txBody>
          <a:bodyPr/>
          <a:lstStyle>
            <a:lvl1pPr>
              <a:defRPr baseline="0">
                <a:solidFill>
                  <a:schemeClr val="bg1"/>
                </a:solidFill>
              </a:defRPr>
            </a:lvl1pPr>
          </a:lstStyle>
          <a:p>
            <a:pPr lvl="0"/>
            <a:r>
              <a:rPr lang="en-US" dirty="0"/>
              <a:t>Click to edit Master title style</a:t>
            </a:r>
          </a:p>
        </p:txBody>
      </p:sp>
      <p:sp>
        <p:nvSpPr>
          <p:cNvPr id="3" name="Content Placeholder 2"/>
          <p:cNvSpPr>
            <a:spLocks noGrp="1"/>
          </p:cNvSpPr>
          <p:nvPr>
            <p:ph sz="quarter" idx="15"/>
          </p:nvPr>
        </p:nvSpPr>
        <p:spPr>
          <a:xfrm>
            <a:off x="406400" y="1225550"/>
            <a:ext cx="5486400" cy="2286000"/>
          </a:xfrm>
        </p:spPr>
        <p:txBody>
          <a:bodyPr/>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6096000" y="1225550"/>
            <a:ext cx="5486400" cy="2286000"/>
          </a:xfrm>
        </p:spPr>
        <p:txBody>
          <a:bodyPr/>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7"/>
          </p:nvPr>
        </p:nvSpPr>
        <p:spPr/>
        <p:txBody>
          <a:bodyPr/>
          <a:lstStyle>
            <a:lvl1pPr>
              <a:defRPr/>
            </a:lvl1pPr>
          </a:lstStyle>
          <a:p>
            <a:fld id="{3B773CDB-7973-454B-9699-5CCFA043586B}" type="slidenum">
              <a:rPr lang="en-US"/>
              <a:pPr/>
              <a:t>‹#›</a:t>
            </a:fld>
            <a:endParaRPr lang="en-US" dirty="0"/>
          </a:p>
        </p:txBody>
      </p:sp>
      <p:sp>
        <p:nvSpPr>
          <p:cNvPr id="6" name="Content Placeholder 2"/>
          <p:cNvSpPr>
            <a:spLocks noGrp="1"/>
          </p:cNvSpPr>
          <p:nvPr>
            <p:ph sz="quarter" idx="18"/>
          </p:nvPr>
        </p:nvSpPr>
        <p:spPr>
          <a:xfrm>
            <a:off x="406400" y="3597275"/>
            <a:ext cx="5486400" cy="2286000"/>
          </a:xfrm>
        </p:spPr>
        <p:txBody>
          <a:bodyPr/>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9"/>
          </p:nvPr>
        </p:nvSpPr>
        <p:spPr>
          <a:xfrm>
            <a:off x="6096000" y="3597275"/>
            <a:ext cx="5486400" cy="2286000"/>
          </a:xfrm>
        </p:spPr>
        <p:txBody>
          <a:bodyPr/>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406400" y="3549650"/>
            <a:ext cx="11176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990527" y="1225554"/>
            <a:ext cx="0" cy="4657725"/>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8548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hort Title - Sub-Head 2 Sections">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406400" y="274638"/>
            <a:ext cx="11176000" cy="538162"/>
          </a:xfrm>
          <a:prstGeom prst="rect">
            <a:avLst/>
          </a:prstGeom>
          <a:noFill/>
          <a:ln w="9525">
            <a:noFill/>
            <a:miter lim="800000"/>
            <a:headEnd/>
            <a:tailEnd/>
          </a:ln>
        </p:spPr>
        <p:txBody>
          <a:bodyPr/>
          <a:lstStyle>
            <a:lvl1pPr>
              <a:defRPr baseline="0">
                <a:solidFill>
                  <a:schemeClr val="bg1"/>
                </a:solidFill>
              </a:defRPr>
            </a:lvl1pPr>
          </a:lstStyle>
          <a:p>
            <a:pPr lvl="0"/>
            <a:r>
              <a:rPr lang="en-US" dirty="0"/>
              <a:t>Click to edit Master title style</a:t>
            </a:r>
          </a:p>
        </p:txBody>
      </p:sp>
      <p:sp>
        <p:nvSpPr>
          <p:cNvPr id="4" name="Footer Placeholder 4"/>
          <p:cNvSpPr>
            <a:spLocks noGrp="1"/>
          </p:cNvSpPr>
          <p:nvPr>
            <p:ph type="ftr" sz="quarter" idx="10"/>
          </p:nvPr>
        </p:nvSpPr>
        <p:spPr>
          <a:xfrm>
            <a:off x="413316" y="6470431"/>
            <a:ext cx="3867149" cy="217493"/>
          </a:xfrm>
          <a:prstGeom prst="rect">
            <a:avLst/>
          </a:prstGeom>
        </p:spPr>
        <p:txBody>
          <a:bodyPr/>
          <a:lstStyle>
            <a:lvl1pPr>
              <a:defRPr/>
            </a:lvl1pPr>
          </a:lstStyle>
          <a:p>
            <a:pPr>
              <a:defRPr/>
            </a:pPr>
            <a:r>
              <a:rPr lang="en-US" dirty="0"/>
              <a:t>File Name</a:t>
            </a:r>
          </a:p>
        </p:txBody>
      </p:sp>
      <p:sp>
        <p:nvSpPr>
          <p:cNvPr id="5" name="Slide Number Placeholder 5"/>
          <p:cNvSpPr>
            <a:spLocks noGrp="1"/>
          </p:cNvSpPr>
          <p:nvPr>
            <p:ph type="sldNum" sz="quarter" idx="11"/>
          </p:nvPr>
        </p:nvSpPr>
        <p:spPr/>
        <p:txBody>
          <a:bodyPr/>
          <a:lstStyle>
            <a:lvl1pPr>
              <a:defRPr/>
            </a:lvl1pPr>
          </a:lstStyle>
          <a:p>
            <a:fld id="{9A257827-C34C-4251-B995-96C9C233CCC8}" type="slidenum">
              <a:rPr lang="en-US"/>
              <a:pPr/>
              <a:t>‹#›</a:t>
            </a:fld>
            <a:endParaRPr lang="en-US" dirty="0"/>
          </a:p>
        </p:txBody>
      </p:sp>
      <p:sp>
        <p:nvSpPr>
          <p:cNvPr id="6" name="Text Placeholder 3"/>
          <p:cNvSpPr>
            <a:spLocks noGrp="1"/>
          </p:cNvSpPr>
          <p:nvPr>
            <p:ph type="body" sz="quarter" idx="3"/>
          </p:nvPr>
        </p:nvSpPr>
        <p:spPr>
          <a:xfrm>
            <a:off x="6096000" y="942975"/>
            <a:ext cx="5486400" cy="663266"/>
          </a:xfrm>
        </p:spPr>
        <p:txBody>
          <a:bodyPr bIns="0" anchor="b"/>
          <a:lstStyle>
            <a:lvl1pPr>
              <a:defRPr sz="1350">
                <a:solidFill>
                  <a:schemeClr val="bg1"/>
                </a:solidFill>
              </a:defRPr>
            </a:lvl1pPr>
          </a:lstStyle>
          <a:p>
            <a:pPr lvl="0"/>
            <a:r>
              <a:rPr lang="en-US" dirty="0"/>
              <a:t>Click to edit Master text styles</a:t>
            </a:r>
          </a:p>
        </p:txBody>
      </p:sp>
      <p:sp>
        <p:nvSpPr>
          <p:cNvPr id="7" name="Text Placeholder 3"/>
          <p:cNvSpPr>
            <a:spLocks noGrp="1"/>
          </p:cNvSpPr>
          <p:nvPr>
            <p:ph type="body" sz="quarter" idx="13"/>
          </p:nvPr>
        </p:nvSpPr>
        <p:spPr>
          <a:xfrm>
            <a:off x="406400" y="942980"/>
            <a:ext cx="5486400" cy="666241"/>
          </a:xfrm>
        </p:spPr>
        <p:txBody>
          <a:bodyPr bIns="0" anchor="b"/>
          <a:lstStyle>
            <a:lvl1pPr>
              <a:defRPr sz="1350">
                <a:solidFill>
                  <a:schemeClr val="bg1"/>
                </a:solidFill>
              </a:defRPr>
            </a:lvl1pPr>
          </a:lstStyle>
          <a:p>
            <a:pPr lvl="0"/>
            <a:r>
              <a:rPr lang="en-US" dirty="0"/>
              <a:t>Click to edit Master text styles</a:t>
            </a:r>
          </a:p>
        </p:txBody>
      </p:sp>
      <p:sp>
        <p:nvSpPr>
          <p:cNvPr id="8" name="Content Placeholder 2"/>
          <p:cNvSpPr>
            <a:spLocks noGrp="1"/>
          </p:cNvSpPr>
          <p:nvPr>
            <p:ph sz="quarter" idx="15"/>
          </p:nvPr>
        </p:nvSpPr>
        <p:spPr>
          <a:xfrm>
            <a:off x="406400" y="1693664"/>
            <a:ext cx="5486400" cy="4230886"/>
          </a:xfrm>
        </p:spPr>
        <p:txBody>
          <a:bodyPr tIns="0"/>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sz="quarter" idx="16"/>
          </p:nvPr>
        </p:nvSpPr>
        <p:spPr>
          <a:xfrm>
            <a:off x="6096000" y="1693664"/>
            <a:ext cx="5486400" cy="4230886"/>
          </a:xfrm>
        </p:spPr>
        <p:txBody>
          <a:bodyPr tIns="0"/>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94238573"/>
      </p:ext>
    </p:extLst>
  </p:cSld>
  <p:clrMapOvr>
    <a:masterClrMapping/>
  </p:clrMapOvr>
  <p:extLst>
    <p:ext uri="{DCECCB84-F9BA-43D5-87BE-67443E8EF086}">
      <p15:sldGuideLst xmlns:p15="http://schemas.microsoft.com/office/powerpoint/2012/main">
        <p15:guide id="1" orient="horz" pos="594">
          <p15:clr>
            <a:srgbClr val="FBAE40"/>
          </p15:clr>
        </p15:guide>
        <p15:guide id="2" orient="horz" pos="51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D8D8D8"/>
        </a:solidFill>
        <a:effectLst/>
      </p:bgPr>
    </p:bg>
    <p:spTree>
      <p:nvGrpSpPr>
        <p:cNvPr id="1" name=""/>
        <p:cNvGrpSpPr/>
        <p:nvPr/>
      </p:nvGrpSpPr>
      <p:grpSpPr>
        <a:xfrm>
          <a:off x="0" y="0"/>
          <a:ext cx="0" cy="0"/>
          <a:chOff x="0" y="0"/>
          <a:chExt cx="0" cy="0"/>
        </a:xfrm>
      </p:grpSpPr>
      <p:pic>
        <p:nvPicPr>
          <p:cNvPr id="28" name="Picture 27"/>
          <p:cNvPicPr>
            <a:picLocks noChangeAspect="1"/>
          </p:cNvPicPr>
          <p:nvPr userDrawn="1"/>
        </p:nvPicPr>
        <p:blipFill>
          <a:blip r:embed="rId10" cstate="email">
            <a:clrChange>
              <a:clrFrom>
                <a:srgbClr val="000000">
                  <a:alpha val="0"/>
                </a:srgbClr>
              </a:clrFrom>
              <a:clrTo>
                <a:srgbClr val="000000">
                  <a:alpha val="0"/>
                </a:srgbClr>
              </a:clrTo>
            </a:clrChange>
            <a:lum bright="70000" contrast="-7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Rounded Rectangle 11">
            <a:extLst>
              <a:ext uri="{FF2B5EF4-FFF2-40B4-BE49-F238E27FC236}">
                <a16:creationId xmlns:a16="http://schemas.microsoft.com/office/drawing/2014/main" id="{8FAC8AE2-BB41-3B4A-9A70-664D7BA2B8BC}"/>
              </a:ext>
            </a:extLst>
          </p:cNvPr>
          <p:cNvSpPr/>
          <p:nvPr userDrawn="1"/>
        </p:nvSpPr>
        <p:spPr>
          <a:xfrm>
            <a:off x="184997" y="232399"/>
            <a:ext cx="11788140" cy="6351139"/>
          </a:xfrm>
          <a:prstGeom prst="roundRect">
            <a:avLst>
              <a:gd name="adj" fmla="val 2258"/>
            </a:avLst>
          </a:prstGeom>
          <a:solidFill>
            <a:srgbClr val="9992A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4099" name="Title Placeholder 1"/>
          <p:cNvSpPr>
            <a:spLocks noGrp="1"/>
          </p:cNvSpPr>
          <p:nvPr>
            <p:ph type="title"/>
          </p:nvPr>
        </p:nvSpPr>
        <p:spPr bwMode="auto">
          <a:xfrm>
            <a:off x="406400" y="274638"/>
            <a:ext cx="11176000" cy="8064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406400" y="1233932"/>
            <a:ext cx="11176000" cy="470966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11217522" y="-1985"/>
            <a:ext cx="969433" cy="365125"/>
          </a:xfrm>
          <a:prstGeom prst="rect">
            <a:avLst/>
          </a:prstGeom>
        </p:spPr>
        <p:txBody>
          <a:bodyPr vert="horz" wrap="square" lIns="91440" tIns="45720" rIns="91440" bIns="45720" numCol="1" anchor="ctr" anchorCtr="0" compatLnSpc="1">
            <a:prstTxWarp prst="textNoShape">
              <a:avLst/>
            </a:prstTxWarp>
          </a:bodyPr>
          <a:lstStyle>
            <a:lvl1pPr algn="r">
              <a:defRPr sz="750" b="1">
                <a:solidFill>
                  <a:srgbClr val="898989"/>
                </a:solidFill>
                <a:cs typeface="Arial" pitchFamily="34" charset="0"/>
              </a:defRPr>
            </a:lvl1pPr>
          </a:lstStyle>
          <a:p>
            <a:fld id="{139BD942-CC14-44A4-87FB-46239297AFE5}" type="slidenum">
              <a:rPr lang="en-US" smtClean="0"/>
              <a:pPr/>
              <a:t>‹#›</a:t>
            </a:fld>
            <a:endParaRPr lang="en-US" dirty="0"/>
          </a:p>
        </p:txBody>
      </p:sp>
      <p:cxnSp>
        <p:nvCxnSpPr>
          <p:cNvPr id="4" name="Straight Connector 3"/>
          <p:cNvCxnSpPr/>
          <p:nvPr userDrawn="1"/>
        </p:nvCxnSpPr>
        <p:spPr>
          <a:xfrm>
            <a:off x="406400" y="6309360"/>
            <a:ext cx="1135888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userDrawn="1"/>
        </p:nvSpPr>
        <p:spPr>
          <a:xfrm>
            <a:off x="413316" y="6286500"/>
            <a:ext cx="11351964" cy="307777"/>
          </a:xfrm>
          <a:prstGeom prst="rect">
            <a:avLst/>
          </a:prstGeom>
          <a:noFill/>
        </p:spPr>
        <p:txBody>
          <a:bodyPr wrap="square" rtlCol="0">
            <a:spAutoFit/>
          </a:bodyPr>
          <a:lstStyle/>
          <a:p>
            <a:pPr algn="ctr"/>
            <a:r>
              <a:rPr lang="en-US" sz="1400" dirty="0">
                <a:solidFill>
                  <a:schemeClr val="bg1"/>
                </a:solidFill>
              </a:rPr>
              <a:t>US Army Corps of Engineers  </a:t>
            </a:r>
            <a:r>
              <a:rPr lang="en-US" sz="1400" dirty="0">
                <a:solidFill>
                  <a:schemeClr val="bg1"/>
                </a:solidFill>
                <a:sym typeface="Symbol" panose="05050102010706020507" pitchFamily="18" charset="2"/>
              </a:rPr>
              <a:t></a:t>
            </a:r>
            <a:r>
              <a:rPr lang="en-US" sz="1400" dirty="0">
                <a:solidFill>
                  <a:schemeClr val="bg1"/>
                </a:solidFill>
              </a:rPr>
              <a:t>   Engineer Research and Development Center</a:t>
            </a:r>
          </a:p>
        </p:txBody>
      </p:sp>
      <p:sp>
        <p:nvSpPr>
          <p:cNvPr id="8" name="TextBox 7"/>
          <p:cNvSpPr txBox="1"/>
          <p:nvPr userDrawn="1"/>
        </p:nvSpPr>
        <p:spPr>
          <a:xfrm>
            <a:off x="0" y="0"/>
            <a:ext cx="12192000" cy="246221"/>
          </a:xfrm>
          <a:prstGeom prst="rect">
            <a:avLst/>
          </a:prstGeom>
          <a:noFill/>
        </p:spPr>
        <p:txBody>
          <a:bodyPr wrap="square" rtlCol="0">
            <a:spAutoFit/>
          </a:bodyPr>
          <a:lstStyle/>
          <a:p>
            <a:pPr algn="ctr"/>
            <a:r>
              <a:rPr lang="en-US" sz="1000" b="1" dirty="0">
                <a:solidFill>
                  <a:schemeClr val="bg2">
                    <a:lumMod val="50000"/>
                  </a:schemeClr>
                </a:solidFill>
              </a:rPr>
              <a:t>UNCLASSIFIED</a:t>
            </a:r>
          </a:p>
        </p:txBody>
      </p:sp>
      <p:sp>
        <p:nvSpPr>
          <p:cNvPr id="18" name="TextBox 17"/>
          <p:cNvSpPr txBox="1"/>
          <p:nvPr userDrawn="1"/>
        </p:nvSpPr>
        <p:spPr>
          <a:xfrm>
            <a:off x="-6773" y="6583538"/>
            <a:ext cx="12192000" cy="246221"/>
          </a:xfrm>
          <a:prstGeom prst="rect">
            <a:avLst/>
          </a:prstGeom>
          <a:noFill/>
        </p:spPr>
        <p:txBody>
          <a:bodyPr wrap="square" rtlCol="0">
            <a:spAutoFit/>
          </a:bodyPr>
          <a:lstStyle/>
          <a:p>
            <a:pPr algn="ctr"/>
            <a:r>
              <a:rPr lang="en-US" sz="1000" b="1" dirty="0">
                <a:solidFill>
                  <a:schemeClr val="bg2">
                    <a:lumMod val="50000"/>
                  </a:schemeClr>
                </a:solidFill>
              </a:rPr>
              <a:t>UNCLASSIFIED</a:t>
            </a:r>
          </a:p>
        </p:txBody>
      </p:sp>
      <p:pic>
        <p:nvPicPr>
          <p:cNvPr id="9" name="Picture 8">
            <a:extLst>
              <a:ext uri="{FF2B5EF4-FFF2-40B4-BE49-F238E27FC236}">
                <a16:creationId xmlns:a16="http://schemas.microsoft.com/office/drawing/2014/main" id="{E7ED1E4D-1125-E048-9774-F380523F9601}"/>
              </a:ext>
            </a:extLst>
          </p:cNvPr>
          <p:cNvPicPr>
            <a:picLocks noChangeAspect="1"/>
          </p:cNvPicPr>
          <p:nvPr userDrawn="1"/>
        </p:nvPicPr>
        <p:blipFill>
          <a:blip r:embed="rId11"/>
          <a:stretch>
            <a:fillRect/>
          </a:stretch>
        </p:blipFill>
        <p:spPr>
          <a:xfrm>
            <a:off x="413317" y="5677645"/>
            <a:ext cx="2557056" cy="639264"/>
          </a:xfrm>
          <a:prstGeom prst="rect">
            <a:avLst/>
          </a:prstGeom>
        </p:spPr>
      </p:pic>
    </p:spTree>
    <p:extLst>
      <p:ext uri="{BB962C8B-B14F-4D97-AF65-F5344CB8AC3E}">
        <p14:creationId xmlns:p14="http://schemas.microsoft.com/office/powerpoint/2010/main" val="1896633052"/>
      </p:ext>
    </p:extLst>
  </p:cSld>
  <p:clrMap bg1="lt1" tx1="dk1" bg2="lt2" tx2="dk2" accent1="accent1" accent2="accent2" accent3="accent3" accent4="accent4" accent5="accent5" accent6="accent6" hlink="hlink" folHlink="folHlink"/>
  <p:sldLayoutIdLst>
    <p:sldLayoutId id="2147484363" r:id="rId1"/>
    <p:sldLayoutId id="2147484364" r:id="rId2"/>
    <p:sldLayoutId id="2147484365" r:id="rId3"/>
    <p:sldLayoutId id="2147484366" r:id="rId4"/>
    <p:sldLayoutId id="2147484367" r:id="rId5"/>
    <p:sldLayoutId id="2147484368" r:id="rId6"/>
    <p:sldLayoutId id="2147484369" r:id="rId7"/>
    <p:sldLayoutId id="2147484370" r:id="rId8"/>
  </p:sldLayoutIdLst>
  <p:hf hdr="0"/>
  <p:txStyles>
    <p:titleStyle>
      <a:lvl1pPr algn="l" rtl="0" eaLnBrk="1" fontAlgn="base" hangingPunct="1">
        <a:spcBef>
          <a:spcPct val="0"/>
        </a:spcBef>
        <a:spcAft>
          <a:spcPct val="0"/>
        </a:spcAft>
        <a:defRPr sz="3200" b="1" kern="1200" cap="none">
          <a:solidFill>
            <a:schemeClr val="bg1"/>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80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80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80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800" b="1">
          <a:solidFill>
            <a:srgbClr val="978473"/>
          </a:solidFill>
          <a:latin typeface="Arial" charset="0"/>
          <a:ea typeface="ＭＳ Ｐゴシック" charset="0"/>
          <a:cs typeface="Arial" charset="0"/>
        </a:defRPr>
      </a:lvl5pPr>
      <a:lvl6pPr marL="342900" algn="l" rtl="0" eaLnBrk="1" fontAlgn="base" hangingPunct="1">
        <a:spcBef>
          <a:spcPct val="0"/>
        </a:spcBef>
        <a:spcAft>
          <a:spcPct val="0"/>
        </a:spcAft>
        <a:defRPr sz="3300">
          <a:solidFill>
            <a:schemeClr val="tx1"/>
          </a:solidFill>
          <a:latin typeface="Arial" charset="0"/>
          <a:cs typeface="Arial" charset="0"/>
        </a:defRPr>
      </a:lvl6pPr>
      <a:lvl7pPr marL="685800" algn="l" rtl="0" eaLnBrk="1" fontAlgn="base" hangingPunct="1">
        <a:spcBef>
          <a:spcPct val="0"/>
        </a:spcBef>
        <a:spcAft>
          <a:spcPct val="0"/>
        </a:spcAft>
        <a:defRPr sz="3300">
          <a:solidFill>
            <a:schemeClr val="tx1"/>
          </a:solidFill>
          <a:latin typeface="Arial" charset="0"/>
          <a:cs typeface="Arial" charset="0"/>
        </a:defRPr>
      </a:lvl7pPr>
      <a:lvl8pPr marL="1028700" algn="l" rtl="0" eaLnBrk="1" fontAlgn="base" hangingPunct="1">
        <a:spcBef>
          <a:spcPct val="0"/>
        </a:spcBef>
        <a:spcAft>
          <a:spcPct val="0"/>
        </a:spcAft>
        <a:defRPr sz="3300">
          <a:solidFill>
            <a:schemeClr val="tx1"/>
          </a:solidFill>
          <a:latin typeface="Arial" charset="0"/>
          <a:cs typeface="Arial" charset="0"/>
        </a:defRPr>
      </a:lvl8pPr>
      <a:lvl9pPr marL="1371600" algn="l" rtl="0" eaLnBrk="1" fontAlgn="base" hangingPunct="1">
        <a:spcBef>
          <a:spcPct val="0"/>
        </a:spcBef>
        <a:spcAft>
          <a:spcPct val="0"/>
        </a:spcAft>
        <a:defRPr sz="3300">
          <a:solidFill>
            <a:schemeClr val="tx1"/>
          </a:solidFill>
          <a:latin typeface="Arial" charset="0"/>
          <a:cs typeface="Arial" charset="0"/>
        </a:defRPr>
      </a:lvl9pPr>
    </p:titleStyle>
    <p:bodyStyle>
      <a:lvl1pPr marL="228600" indent="-228600" algn="l" rtl="0" eaLnBrk="1" fontAlgn="base" hangingPunct="1">
        <a:spcBef>
          <a:spcPts val="225"/>
        </a:spcBef>
        <a:spcAft>
          <a:spcPct val="0"/>
        </a:spcAft>
        <a:buClr>
          <a:srgbClr val="FF0000"/>
        </a:buClr>
        <a:buFont typeface="Wingdings" panose="05000000000000000000" pitchFamily="2" charset="2"/>
        <a:buChar char="§"/>
        <a:defRPr sz="2000" b="1" kern="1200">
          <a:solidFill>
            <a:schemeClr val="bg1"/>
          </a:solidFill>
          <a:latin typeface="Arial" pitchFamily="34" charset="0"/>
          <a:ea typeface="ＭＳ Ｐゴシック" charset="0"/>
          <a:cs typeface="Arial" pitchFamily="34" charset="0"/>
        </a:defRPr>
      </a:lvl1pPr>
      <a:lvl2pPr marL="571500" indent="-214313" algn="l" rtl="0" eaLnBrk="1" fontAlgn="base" hangingPunct="1">
        <a:spcBef>
          <a:spcPts val="225"/>
        </a:spcBef>
        <a:spcAft>
          <a:spcPct val="0"/>
        </a:spcAft>
        <a:buClr>
          <a:srgbClr val="FF0000"/>
        </a:buClr>
        <a:buFont typeface="Arial" pitchFamily="34" charset="0"/>
        <a:buChar char="•"/>
        <a:defRPr sz="1800" b="1" kern="1200">
          <a:solidFill>
            <a:schemeClr val="bg1"/>
          </a:solidFill>
          <a:latin typeface="Arial" pitchFamily="34" charset="0"/>
          <a:ea typeface="Arial" charset="0"/>
          <a:cs typeface="Arial" pitchFamily="34" charset="0"/>
        </a:defRPr>
      </a:lvl2pPr>
      <a:lvl3pPr marL="860425" indent="-171450" algn="l" rtl="0" eaLnBrk="1" fontAlgn="base" hangingPunct="1">
        <a:spcBef>
          <a:spcPts val="225"/>
        </a:spcBef>
        <a:spcAft>
          <a:spcPct val="0"/>
        </a:spcAft>
        <a:buClr>
          <a:srgbClr val="FF0000"/>
        </a:buClr>
        <a:buSzPct val="70000"/>
        <a:buFont typeface="Arial" panose="020B0604020202020204" pitchFamily="34" charset="0"/>
        <a:buChar char="►"/>
        <a:defRPr sz="1600" b="1" kern="1200">
          <a:solidFill>
            <a:schemeClr val="bg1"/>
          </a:solidFill>
          <a:latin typeface="Arial" pitchFamily="34" charset="0"/>
          <a:ea typeface="Arial" charset="0"/>
          <a:cs typeface="Arial" pitchFamily="34" charset="0"/>
        </a:defRPr>
      </a:lvl3pPr>
      <a:lvl4pPr marL="1143000" indent="-171450" algn="l" rtl="0" eaLnBrk="1" fontAlgn="base" hangingPunct="1">
        <a:spcBef>
          <a:spcPts val="225"/>
        </a:spcBef>
        <a:spcAft>
          <a:spcPct val="0"/>
        </a:spcAft>
        <a:buFont typeface="Arial" pitchFamily="34" charset="0"/>
        <a:buChar char="–"/>
        <a:defRPr sz="1600" b="1" kern="1200">
          <a:solidFill>
            <a:schemeClr val="bg1"/>
          </a:solidFill>
          <a:latin typeface="Arial" pitchFamily="34" charset="0"/>
          <a:ea typeface="Arial" charset="0"/>
          <a:cs typeface="Arial" pitchFamily="34" charset="0"/>
        </a:defRPr>
      </a:lvl4pPr>
      <a:lvl5pPr marL="1371600" indent="-171450" algn="l" rtl="0" eaLnBrk="1" fontAlgn="base" hangingPunct="1">
        <a:spcBef>
          <a:spcPts val="225"/>
        </a:spcBef>
        <a:spcAft>
          <a:spcPct val="0"/>
        </a:spcAft>
        <a:buFont typeface="Arial" pitchFamily="34" charset="0"/>
        <a:buChar char="»"/>
        <a:defRPr sz="1600" b="1" kern="1200">
          <a:solidFill>
            <a:schemeClr val="bg1"/>
          </a:solidFill>
          <a:latin typeface="Arial" pitchFamily="34" charset="0"/>
          <a:ea typeface="Arial" charset="0"/>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56">
          <p15:clr>
            <a:srgbClr val="5ACBF0"/>
          </p15:clr>
        </p15:guide>
        <p15:guide id="2" pos="7296">
          <p15:clr>
            <a:srgbClr val="5ACBF0"/>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png"/><Relationship Id="rId9" Type="http://schemas.openxmlformats.org/officeDocument/2006/relationships/image" Target="../media/image1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23.jpe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26.jpeg"/><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CEE29E-A1B0-A046-8DDA-E5F4F820E8BB}"/>
              </a:ext>
            </a:extLst>
          </p:cNvPr>
          <p:cNvSpPr>
            <a:spLocks noGrp="1"/>
          </p:cNvSpPr>
          <p:nvPr>
            <p:ph type="title"/>
          </p:nvPr>
        </p:nvSpPr>
        <p:spPr>
          <a:xfrm>
            <a:off x="1621056" y="237967"/>
            <a:ext cx="9120808" cy="1084139"/>
          </a:xfrm>
        </p:spPr>
        <p:txBody>
          <a:bodyPr/>
          <a:lstStyle/>
          <a:p>
            <a:pPr algn="ctr"/>
            <a:r>
              <a:rPr lang="en-US" dirty="0">
                <a:solidFill>
                  <a:schemeClr val="tx1"/>
                </a:solidFill>
              </a:rPr>
              <a:t>Quantifying Seasonal Snowpack Water Storage for Reservoir Operations</a:t>
            </a:r>
          </a:p>
        </p:txBody>
      </p:sp>
      <p:sp>
        <p:nvSpPr>
          <p:cNvPr id="5" name="Slide Number Placeholder 4">
            <a:extLst>
              <a:ext uri="{FF2B5EF4-FFF2-40B4-BE49-F238E27FC236}">
                <a16:creationId xmlns:a16="http://schemas.microsoft.com/office/drawing/2014/main" id="{6CC134EC-4236-2C46-AEFA-EE93AAC18AE0}"/>
              </a:ext>
            </a:extLst>
          </p:cNvPr>
          <p:cNvSpPr>
            <a:spLocks noGrp="1"/>
          </p:cNvSpPr>
          <p:nvPr>
            <p:ph type="sldNum" sz="quarter" idx="11"/>
          </p:nvPr>
        </p:nvSpPr>
        <p:spPr/>
        <p:txBody>
          <a:bodyPr/>
          <a:lstStyle/>
          <a:p>
            <a:fld id="{9A257827-C34C-4251-B995-96C9C233CCC8}" type="slidenum">
              <a:rPr lang="en-US" smtClean="0"/>
              <a:pPr/>
              <a:t>1</a:t>
            </a:fld>
            <a:endParaRPr lang="en-US" dirty="0"/>
          </a:p>
        </p:txBody>
      </p:sp>
      <p:sp>
        <p:nvSpPr>
          <p:cNvPr id="4" name="TextBox 3">
            <a:extLst>
              <a:ext uri="{FF2B5EF4-FFF2-40B4-BE49-F238E27FC236}">
                <a16:creationId xmlns:a16="http://schemas.microsoft.com/office/drawing/2014/main" id="{6319D6B1-FB46-B89E-30C8-27D334B76550}"/>
              </a:ext>
            </a:extLst>
          </p:cNvPr>
          <p:cNvSpPr txBox="1"/>
          <p:nvPr/>
        </p:nvSpPr>
        <p:spPr>
          <a:xfrm>
            <a:off x="4051181" y="1266011"/>
            <a:ext cx="4089638" cy="461665"/>
          </a:xfrm>
          <a:prstGeom prst="rect">
            <a:avLst/>
          </a:prstGeom>
          <a:noFill/>
        </p:spPr>
        <p:txBody>
          <a:bodyPr wrap="square" rtlCol="0">
            <a:spAutoFit/>
          </a:bodyPr>
          <a:lstStyle/>
          <a:p>
            <a:r>
              <a:rPr lang="en-US" dirty="0"/>
              <a:t>Wyatt Reis and Shad O’Neel</a:t>
            </a:r>
          </a:p>
        </p:txBody>
      </p:sp>
      <p:pic>
        <p:nvPicPr>
          <p:cNvPr id="6" name="Picture 5">
            <a:extLst>
              <a:ext uri="{FF2B5EF4-FFF2-40B4-BE49-F238E27FC236}">
                <a16:creationId xmlns:a16="http://schemas.microsoft.com/office/drawing/2014/main" id="{E57EBF7D-9138-3A46-9045-F991AE04A1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1460" y="2363924"/>
            <a:ext cx="4893562" cy="282585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B6873584-604F-8C5A-0B8A-45CE982A876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32756" y="5571533"/>
            <a:ext cx="914511" cy="69744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BSU Logo (2) - Mountain Home Air Force Base">
            <a:extLst>
              <a:ext uri="{FF2B5EF4-FFF2-40B4-BE49-F238E27FC236}">
                <a16:creationId xmlns:a16="http://schemas.microsoft.com/office/drawing/2014/main" id="{CD57A75D-E8B1-C9B7-9D40-F996714645A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111096" y="5577319"/>
            <a:ext cx="691662" cy="69166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3D209AD5-6C7E-8F61-C964-DA0E0A225BB7}"/>
              </a:ext>
            </a:extLst>
          </p:cNvPr>
          <p:cNvPicPr>
            <a:picLocks noChangeAspect="1"/>
          </p:cNvPicPr>
          <p:nvPr/>
        </p:nvPicPr>
        <p:blipFill>
          <a:blip r:embed="rId6"/>
          <a:stretch>
            <a:fillRect/>
          </a:stretch>
        </p:blipFill>
        <p:spPr>
          <a:xfrm>
            <a:off x="9866587" y="5571533"/>
            <a:ext cx="1056136" cy="697448"/>
          </a:xfrm>
          <a:prstGeom prst="rect">
            <a:avLst/>
          </a:prstGeom>
          <a:solidFill>
            <a:schemeClr val="bg1"/>
          </a:solidFill>
        </p:spPr>
      </p:pic>
      <p:pic>
        <p:nvPicPr>
          <p:cNvPr id="10" name="Picture 9">
            <a:extLst>
              <a:ext uri="{FF2B5EF4-FFF2-40B4-BE49-F238E27FC236}">
                <a16:creationId xmlns:a16="http://schemas.microsoft.com/office/drawing/2014/main" id="{7B469626-765D-2CD6-2197-136AFB82E89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123975" y="5564367"/>
            <a:ext cx="1944952" cy="697448"/>
          </a:xfrm>
          <a:prstGeom prst="rect">
            <a:avLst/>
          </a:prstGeom>
          <a:solidFill>
            <a:schemeClr val="bg1"/>
          </a:solidFill>
        </p:spPr>
      </p:pic>
      <p:sp>
        <p:nvSpPr>
          <p:cNvPr id="11" name="TextBox 10">
            <a:extLst>
              <a:ext uri="{FF2B5EF4-FFF2-40B4-BE49-F238E27FC236}">
                <a16:creationId xmlns:a16="http://schemas.microsoft.com/office/drawing/2014/main" id="{A8FDAAD2-4D61-7DA6-3062-CE8E410ED82E}"/>
              </a:ext>
            </a:extLst>
          </p:cNvPr>
          <p:cNvSpPr txBox="1"/>
          <p:nvPr/>
        </p:nvSpPr>
        <p:spPr>
          <a:xfrm>
            <a:off x="2563192" y="1668226"/>
            <a:ext cx="7065616" cy="646331"/>
          </a:xfrm>
          <a:prstGeom prst="rect">
            <a:avLst/>
          </a:prstGeom>
          <a:noFill/>
        </p:spPr>
        <p:txBody>
          <a:bodyPr wrap="square" rtlCol="0">
            <a:spAutoFit/>
          </a:bodyPr>
          <a:lstStyle/>
          <a:p>
            <a:pPr algn="ctr"/>
            <a:r>
              <a:rPr lang="en-US" sz="1800" dirty="0"/>
              <a:t>Siobahn (Nani) Ciafone, Sydney Baratta, Julie Parno, Mike Bartles, Mark Robertson, Micah Johnson, Micah Sandusky, Jeff Deems</a:t>
            </a:r>
          </a:p>
        </p:txBody>
      </p:sp>
      <p:pic>
        <p:nvPicPr>
          <p:cNvPr id="12" name="Picture 11" descr="A picture containing snow, outdoor, sky, skiing&#10;&#10;Description automatically generated">
            <a:extLst>
              <a:ext uri="{FF2B5EF4-FFF2-40B4-BE49-F238E27FC236}">
                <a16:creationId xmlns:a16="http://schemas.microsoft.com/office/drawing/2014/main" id="{0B1D12DE-6A48-5E78-2567-5B842D0BD968}"/>
              </a:ext>
            </a:extLst>
          </p:cNvPr>
          <p:cNvPicPr>
            <a:picLocks noChangeAspect="1"/>
          </p:cNvPicPr>
          <p:nvPr/>
        </p:nvPicPr>
        <p:blipFill rotWithShape="1">
          <a:blip r:embed="rId8">
            <a:alphaModFix/>
            <a:extLst>
              <a:ext uri="{28A0092B-C50C-407E-A947-70E740481C1C}">
                <a14:useLocalDpi xmlns:a14="http://schemas.microsoft.com/office/drawing/2010/main" val="0"/>
              </a:ext>
            </a:extLst>
          </a:blip>
          <a:srcRect l="2502" t="10028" r="184" b="643"/>
          <a:stretch/>
        </p:blipFill>
        <p:spPr>
          <a:xfrm>
            <a:off x="1116978" y="2363924"/>
            <a:ext cx="4893563" cy="2825850"/>
          </a:xfrm>
          <a:prstGeom prst="rect">
            <a:avLst/>
          </a:prstGeom>
        </p:spPr>
      </p:pic>
      <p:sp>
        <p:nvSpPr>
          <p:cNvPr id="13" name="TextBox 12">
            <a:extLst>
              <a:ext uri="{FF2B5EF4-FFF2-40B4-BE49-F238E27FC236}">
                <a16:creationId xmlns:a16="http://schemas.microsoft.com/office/drawing/2014/main" id="{EDAD7F0D-E958-2E88-4234-BB936F0A6A5A}"/>
              </a:ext>
            </a:extLst>
          </p:cNvPr>
          <p:cNvSpPr txBox="1"/>
          <p:nvPr/>
        </p:nvSpPr>
        <p:spPr>
          <a:xfrm>
            <a:off x="1933488" y="5185774"/>
            <a:ext cx="3260542" cy="276999"/>
          </a:xfrm>
          <a:prstGeom prst="rect">
            <a:avLst/>
          </a:prstGeom>
          <a:noFill/>
        </p:spPr>
        <p:txBody>
          <a:bodyPr wrap="square" rtlCol="0">
            <a:spAutoFit/>
          </a:bodyPr>
          <a:lstStyle/>
          <a:p>
            <a:pPr algn="ctr"/>
            <a:r>
              <a:rPr lang="en-US" sz="1200" dirty="0"/>
              <a:t>Cameron Pass, Colorado</a:t>
            </a:r>
          </a:p>
        </p:txBody>
      </p:sp>
      <p:sp>
        <p:nvSpPr>
          <p:cNvPr id="14" name="TextBox 13">
            <a:extLst>
              <a:ext uri="{FF2B5EF4-FFF2-40B4-BE49-F238E27FC236}">
                <a16:creationId xmlns:a16="http://schemas.microsoft.com/office/drawing/2014/main" id="{09865CF8-B1F6-4249-1A96-0C810EFF8991}"/>
              </a:ext>
            </a:extLst>
          </p:cNvPr>
          <p:cNvSpPr txBox="1"/>
          <p:nvPr/>
        </p:nvSpPr>
        <p:spPr>
          <a:xfrm>
            <a:off x="7303493" y="5185773"/>
            <a:ext cx="3260542" cy="276999"/>
          </a:xfrm>
          <a:prstGeom prst="rect">
            <a:avLst/>
          </a:prstGeom>
          <a:noFill/>
        </p:spPr>
        <p:txBody>
          <a:bodyPr wrap="square" rtlCol="0">
            <a:spAutoFit/>
          </a:bodyPr>
          <a:lstStyle/>
          <a:p>
            <a:pPr algn="ctr"/>
            <a:r>
              <a:rPr lang="en-US" sz="1200" dirty="0"/>
              <a:t>Lucky Peak Dam, Idaho</a:t>
            </a:r>
          </a:p>
        </p:txBody>
      </p:sp>
      <p:pic>
        <p:nvPicPr>
          <p:cNvPr id="1026" name="Picture 2">
            <a:extLst>
              <a:ext uri="{FF2B5EF4-FFF2-40B4-BE49-F238E27FC236}">
                <a16:creationId xmlns:a16="http://schemas.microsoft.com/office/drawing/2014/main" id="{F9733A59-A9E8-AAC6-9DD9-4FD97518EFE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986552" y="5564367"/>
            <a:ext cx="697448" cy="69744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6E1AF17-68BF-DFF1-259C-A149ABC56D98}"/>
              </a:ext>
            </a:extLst>
          </p:cNvPr>
          <p:cNvSpPr txBox="1"/>
          <p:nvPr/>
        </p:nvSpPr>
        <p:spPr>
          <a:xfrm>
            <a:off x="3246110" y="5615484"/>
            <a:ext cx="2300111" cy="646331"/>
          </a:xfrm>
          <a:prstGeom prst="rect">
            <a:avLst/>
          </a:prstGeom>
          <a:noFill/>
        </p:spPr>
        <p:txBody>
          <a:bodyPr wrap="square" rtlCol="0">
            <a:spAutoFit/>
          </a:bodyPr>
          <a:lstStyle/>
          <a:p>
            <a:r>
              <a:rPr lang="en-US" sz="1200" dirty="0"/>
              <a:t>Wyatt Reis, PE</a:t>
            </a:r>
          </a:p>
          <a:p>
            <a:r>
              <a:rPr lang="en-US" sz="1200" dirty="0"/>
              <a:t>Research Civil Engineer</a:t>
            </a:r>
          </a:p>
          <a:p>
            <a:r>
              <a:rPr lang="en-US" sz="1200" dirty="0"/>
              <a:t>Wyatt.K.Reis@usace.army.mil</a:t>
            </a:r>
          </a:p>
        </p:txBody>
      </p:sp>
    </p:spTree>
    <p:extLst>
      <p:ext uri="{BB962C8B-B14F-4D97-AF65-F5344CB8AC3E}">
        <p14:creationId xmlns:p14="http://schemas.microsoft.com/office/powerpoint/2010/main" val="10320833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A4E4C-4185-344B-2A9E-D6631DF771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F27DC2-2DB9-B1C0-6696-31E5D67D42D3}"/>
              </a:ext>
            </a:extLst>
          </p:cNvPr>
          <p:cNvSpPr>
            <a:spLocks noGrp="1"/>
          </p:cNvSpPr>
          <p:nvPr>
            <p:ph type="title"/>
          </p:nvPr>
        </p:nvSpPr>
        <p:spPr/>
        <p:txBody>
          <a:bodyPr/>
          <a:lstStyle/>
          <a:p>
            <a:r>
              <a:rPr lang="en-US" dirty="0">
                <a:solidFill>
                  <a:schemeClr val="tx1"/>
                </a:solidFill>
              </a:rPr>
              <a:t>Needs for Improving Snowpack Initial Conditions</a:t>
            </a:r>
          </a:p>
        </p:txBody>
      </p:sp>
      <p:sp>
        <p:nvSpPr>
          <p:cNvPr id="5" name="Slide Number Placeholder 4">
            <a:extLst>
              <a:ext uri="{FF2B5EF4-FFF2-40B4-BE49-F238E27FC236}">
                <a16:creationId xmlns:a16="http://schemas.microsoft.com/office/drawing/2014/main" id="{525B159F-F10B-0D19-A197-3C7F69D6DB75}"/>
              </a:ext>
            </a:extLst>
          </p:cNvPr>
          <p:cNvSpPr>
            <a:spLocks noGrp="1"/>
          </p:cNvSpPr>
          <p:nvPr>
            <p:ph type="sldNum" sz="quarter" idx="17"/>
          </p:nvPr>
        </p:nvSpPr>
        <p:spPr/>
        <p:txBody>
          <a:bodyPr/>
          <a:lstStyle/>
          <a:p>
            <a:fld id="{3B773CDB-7973-454B-9699-5CCFA043586B}" type="slidenum">
              <a:rPr lang="en-US" smtClean="0"/>
              <a:pPr/>
              <a:t>10</a:t>
            </a:fld>
            <a:endParaRPr lang="en-US" dirty="0"/>
          </a:p>
        </p:txBody>
      </p:sp>
      <p:sp>
        <p:nvSpPr>
          <p:cNvPr id="6" name="TextBox 5">
            <a:extLst>
              <a:ext uri="{FF2B5EF4-FFF2-40B4-BE49-F238E27FC236}">
                <a16:creationId xmlns:a16="http://schemas.microsoft.com/office/drawing/2014/main" id="{3CDCF8F9-C77B-11A2-74FF-0CFBA6488047}"/>
              </a:ext>
            </a:extLst>
          </p:cNvPr>
          <p:cNvSpPr txBox="1"/>
          <p:nvPr/>
        </p:nvSpPr>
        <p:spPr>
          <a:xfrm>
            <a:off x="609599" y="1081093"/>
            <a:ext cx="7525997" cy="4708981"/>
          </a:xfrm>
          <a:prstGeom prst="rect">
            <a:avLst/>
          </a:prstGeom>
          <a:noFill/>
        </p:spPr>
        <p:txBody>
          <a:bodyPr wrap="square">
            <a:spAutoFit/>
          </a:bodyPr>
          <a:lstStyle/>
          <a:p>
            <a:pPr marL="742950" lvl="1" indent="-285750">
              <a:buFont typeface="Arial" panose="020B0604020202020204" pitchFamily="34" charset="0"/>
              <a:buChar char="•"/>
            </a:pPr>
            <a:r>
              <a:rPr lang="en-US" sz="2000" dirty="0"/>
              <a:t>Address operational needs for flood control and water supply forecasting </a:t>
            </a:r>
          </a:p>
          <a:p>
            <a:pPr marL="1200150" lvl="2" indent="-285750">
              <a:buFont typeface="Arial" panose="020B0604020202020204" pitchFamily="34" charset="0"/>
              <a:buChar char="•"/>
            </a:pPr>
            <a:r>
              <a:rPr lang="en-US" sz="2000" dirty="0"/>
              <a:t>Quantify operational improvement (uncertainty)</a:t>
            </a:r>
          </a:p>
          <a:p>
            <a:pPr marL="1200150" lvl="2" indent="-285750">
              <a:buFont typeface="Arial" panose="020B0604020202020204" pitchFamily="34" charset="0"/>
              <a:buChar char="•"/>
            </a:pPr>
            <a:r>
              <a:rPr lang="en-US" sz="2000" dirty="0"/>
              <a:t>Data collection approaches</a:t>
            </a:r>
          </a:p>
          <a:p>
            <a:pPr marL="1200150" lvl="2" indent="-285750">
              <a:buFont typeface="Arial" panose="020B0604020202020204" pitchFamily="34" charset="0"/>
              <a:buChar char="•"/>
            </a:pPr>
            <a:r>
              <a:rPr lang="en-US" sz="2000" dirty="0"/>
              <a:t>Data ingestion approaches</a:t>
            </a:r>
          </a:p>
          <a:p>
            <a:pPr marL="1200150" lvl="2" indent="-285750">
              <a:buFont typeface="Arial" panose="020B0604020202020204" pitchFamily="34" charset="0"/>
              <a:buChar char="•"/>
            </a:pPr>
            <a:r>
              <a:rPr lang="en-US" sz="2000" dirty="0"/>
              <a:t>Identify/develop novel approaches for model improvement</a:t>
            </a:r>
          </a:p>
          <a:p>
            <a:pPr marL="1657350" lvl="3" indent="-285750">
              <a:buFont typeface="Arial" panose="020B0604020202020204" pitchFamily="34" charset="0"/>
              <a:buChar char="•"/>
            </a:pPr>
            <a:r>
              <a:rPr lang="en-US" sz="2000" dirty="0"/>
              <a:t>Machine learning for snow depth and density </a:t>
            </a:r>
          </a:p>
          <a:p>
            <a:pPr marL="1657350" lvl="3" indent="-285750">
              <a:buFont typeface="Arial" panose="020B0604020202020204" pitchFamily="34" charset="0"/>
              <a:buChar char="•"/>
            </a:pPr>
            <a:r>
              <a:rPr lang="en-US" sz="2000" dirty="0"/>
              <a:t>Data assimilation</a:t>
            </a:r>
          </a:p>
          <a:p>
            <a:pPr marL="1200150" lvl="2" indent="-285750">
              <a:buFont typeface="Arial" panose="020B0604020202020204" pitchFamily="34" charset="0"/>
              <a:buChar char="•"/>
            </a:pPr>
            <a:r>
              <a:rPr lang="en-US" sz="2000" dirty="0"/>
              <a:t>Mature novel metrics to identify and compare model skill.</a:t>
            </a:r>
          </a:p>
          <a:p>
            <a:pPr marL="742950" lvl="1" indent="-285750">
              <a:buFont typeface="Arial" panose="020B0604020202020204" pitchFamily="34" charset="0"/>
              <a:buChar char="•"/>
            </a:pPr>
            <a:r>
              <a:rPr lang="en-US" sz="2000" dirty="0"/>
              <a:t>Obtain actionable outcomes – constrain snowpack initial conditions and snow melt processes for runoff modeling.</a:t>
            </a:r>
          </a:p>
          <a:p>
            <a:pPr marL="742950" lvl="1" indent="-285750">
              <a:buFont typeface="Arial" panose="020B0604020202020204" pitchFamily="34" charset="0"/>
              <a:buChar char="•"/>
            </a:pPr>
            <a:r>
              <a:rPr lang="en-US" sz="2000" dirty="0"/>
              <a:t>Scale experiments by varying watershed size, snow regime, and meteorological and landscape conditions.</a:t>
            </a:r>
          </a:p>
        </p:txBody>
      </p:sp>
      <p:grpSp>
        <p:nvGrpSpPr>
          <p:cNvPr id="29" name="Group 28">
            <a:extLst>
              <a:ext uri="{FF2B5EF4-FFF2-40B4-BE49-F238E27FC236}">
                <a16:creationId xmlns:a16="http://schemas.microsoft.com/office/drawing/2014/main" id="{A612441D-1785-1EE9-DA1F-88534E66706F}"/>
              </a:ext>
            </a:extLst>
          </p:cNvPr>
          <p:cNvGrpSpPr/>
          <p:nvPr/>
        </p:nvGrpSpPr>
        <p:grpSpPr>
          <a:xfrm>
            <a:off x="8349242" y="1324222"/>
            <a:ext cx="3233158" cy="3614582"/>
            <a:chOff x="8327518" y="1009375"/>
            <a:chExt cx="3233158" cy="3614582"/>
          </a:xfrm>
        </p:grpSpPr>
        <p:sp>
          <p:nvSpPr>
            <p:cNvPr id="22" name="Rectangle: Rounded Corners 21">
              <a:extLst>
                <a:ext uri="{FF2B5EF4-FFF2-40B4-BE49-F238E27FC236}">
                  <a16:creationId xmlns:a16="http://schemas.microsoft.com/office/drawing/2014/main" id="{4736199C-353B-0B96-C99A-2BEFA72F41AF}"/>
                </a:ext>
              </a:extLst>
            </p:cNvPr>
            <p:cNvSpPr/>
            <p:nvPr/>
          </p:nvSpPr>
          <p:spPr>
            <a:xfrm>
              <a:off x="9245109" y="1895399"/>
              <a:ext cx="1397977" cy="476259"/>
            </a:xfrm>
            <a:prstGeom prst="roundRect">
              <a:avLst/>
            </a:prstGeom>
            <a:solidFill>
              <a:schemeClr val="accent3">
                <a:lumMod val="20000"/>
                <a:lumOff val="80000"/>
                <a:alpha val="89000"/>
              </a:schemeClr>
            </a:solidFill>
            <a:ln w="28575">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chemeClr val="tx1"/>
                  </a:solidFill>
                </a:rPr>
                <a:t>Operations</a:t>
              </a:r>
              <a:endParaRPr lang="en-US" dirty="0">
                <a:solidFill>
                  <a:schemeClr val="tx1"/>
                </a:solidFill>
              </a:endParaRPr>
            </a:p>
          </p:txBody>
        </p:sp>
        <p:sp>
          <p:nvSpPr>
            <p:cNvPr id="23" name="Rectangle: Rounded Corners 22">
              <a:extLst>
                <a:ext uri="{FF2B5EF4-FFF2-40B4-BE49-F238E27FC236}">
                  <a16:creationId xmlns:a16="http://schemas.microsoft.com/office/drawing/2014/main" id="{F146555D-8312-43A6-8072-F50E50C176C9}"/>
                </a:ext>
              </a:extLst>
            </p:cNvPr>
            <p:cNvSpPr/>
            <p:nvPr/>
          </p:nvSpPr>
          <p:spPr>
            <a:xfrm>
              <a:off x="9245109" y="4147698"/>
              <a:ext cx="1397977" cy="476259"/>
            </a:xfrm>
            <a:prstGeom prst="roundRect">
              <a:avLst/>
            </a:prstGeom>
            <a:solidFill>
              <a:schemeClr val="accent4">
                <a:lumMod val="20000"/>
                <a:lumOff val="80000"/>
                <a:alpha val="89000"/>
              </a:schemeClr>
            </a:solidFill>
            <a:ln w="28575">
              <a:solidFill>
                <a:schemeClr val="accent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chemeClr val="tx1"/>
                  </a:solidFill>
                </a:rPr>
                <a:t>Research</a:t>
              </a:r>
              <a:endParaRPr lang="en-US" dirty="0">
                <a:solidFill>
                  <a:schemeClr val="tx1"/>
                </a:solidFill>
              </a:endParaRPr>
            </a:p>
          </p:txBody>
        </p:sp>
        <p:sp>
          <p:nvSpPr>
            <p:cNvPr id="24" name="Arrow: Curved Left 23">
              <a:extLst>
                <a:ext uri="{FF2B5EF4-FFF2-40B4-BE49-F238E27FC236}">
                  <a16:creationId xmlns:a16="http://schemas.microsoft.com/office/drawing/2014/main" id="{29CCBA37-5130-2B14-31B1-595E76E9CEF3}"/>
                </a:ext>
              </a:extLst>
            </p:cNvPr>
            <p:cNvSpPr/>
            <p:nvPr/>
          </p:nvSpPr>
          <p:spPr>
            <a:xfrm rot="10800000">
              <a:off x="8635018" y="1969472"/>
              <a:ext cx="689089" cy="2492876"/>
            </a:xfrm>
            <a:prstGeom prst="curvedLeftArrow">
              <a:avLst>
                <a:gd name="adj1" fmla="val 25616"/>
                <a:gd name="adj2" fmla="val 58234"/>
                <a:gd name="adj3" fmla="val 23570"/>
              </a:avLst>
            </a:prstGeom>
            <a:solidFill>
              <a:schemeClr val="tx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6" name="Oval 25">
              <a:extLst>
                <a:ext uri="{FF2B5EF4-FFF2-40B4-BE49-F238E27FC236}">
                  <a16:creationId xmlns:a16="http://schemas.microsoft.com/office/drawing/2014/main" id="{824BD58A-8F4E-27F3-E79B-C9570C739A13}"/>
                </a:ext>
              </a:extLst>
            </p:cNvPr>
            <p:cNvSpPr/>
            <p:nvPr/>
          </p:nvSpPr>
          <p:spPr>
            <a:xfrm>
              <a:off x="9029699" y="2459578"/>
              <a:ext cx="1828800" cy="1600200"/>
            </a:xfrm>
            <a:prstGeom prst="ellipse">
              <a:avLst/>
            </a:prstGeom>
            <a:solidFill>
              <a:schemeClr val="accent1">
                <a:lumMod val="20000"/>
                <a:lumOff val="80000"/>
              </a:schemeClr>
            </a:solidFill>
            <a:ln w="28575">
              <a:solidFill>
                <a:schemeClr val="accent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1400" dirty="0"/>
                <a:t>Alignment of operational needs with research capacity.</a:t>
              </a:r>
            </a:p>
          </p:txBody>
        </p:sp>
        <p:sp>
          <p:nvSpPr>
            <p:cNvPr id="27" name="Arrow: Curved Left 26">
              <a:extLst>
                <a:ext uri="{FF2B5EF4-FFF2-40B4-BE49-F238E27FC236}">
                  <a16:creationId xmlns:a16="http://schemas.microsoft.com/office/drawing/2014/main" id="{139EA9EE-AC24-1A09-87E8-1CAE9F815BA5}"/>
                </a:ext>
              </a:extLst>
            </p:cNvPr>
            <p:cNvSpPr/>
            <p:nvPr/>
          </p:nvSpPr>
          <p:spPr>
            <a:xfrm>
              <a:off x="10581672" y="2074784"/>
              <a:ext cx="689089" cy="2492876"/>
            </a:xfrm>
            <a:prstGeom prst="curvedLeftArrow">
              <a:avLst>
                <a:gd name="adj1" fmla="val 25616"/>
                <a:gd name="adj2" fmla="val 58234"/>
                <a:gd name="adj3" fmla="val 23570"/>
              </a:avLst>
            </a:prstGeom>
            <a:solidFill>
              <a:schemeClr val="tx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8" name="Rectangle: Rounded Corners 27">
              <a:extLst>
                <a:ext uri="{FF2B5EF4-FFF2-40B4-BE49-F238E27FC236}">
                  <a16:creationId xmlns:a16="http://schemas.microsoft.com/office/drawing/2014/main" id="{3B338E15-1E89-D82F-3822-50883E82364E}"/>
                </a:ext>
              </a:extLst>
            </p:cNvPr>
            <p:cNvSpPr/>
            <p:nvPr/>
          </p:nvSpPr>
          <p:spPr>
            <a:xfrm>
              <a:off x="8327518" y="1009375"/>
              <a:ext cx="3233158" cy="806451"/>
            </a:xfrm>
            <a:prstGeom prst="roundRect">
              <a:avLst/>
            </a:prstGeom>
            <a:ln/>
          </p:spPr>
          <p:style>
            <a:lnRef idx="1">
              <a:schemeClr val="dk1"/>
            </a:lnRef>
            <a:fillRef idx="2">
              <a:schemeClr val="dk1"/>
            </a:fillRef>
            <a:effectRef idx="1">
              <a:schemeClr val="dk1"/>
            </a:effectRef>
            <a:fontRef idx="minor">
              <a:schemeClr val="dk1"/>
            </a:fontRef>
          </p:style>
          <p:txBody>
            <a:bodyPr rtlCol="0" anchor="ctr"/>
            <a:lstStyle/>
            <a:p>
              <a:pPr algn="ctr"/>
              <a:r>
                <a:rPr lang="en-US" sz="2000" dirty="0"/>
                <a:t>Operations to Research to Operations Framework </a:t>
              </a:r>
            </a:p>
          </p:txBody>
        </p:sp>
      </p:grpSp>
    </p:spTree>
    <p:extLst>
      <p:ext uri="{BB962C8B-B14F-4D97-AF65-F5344CB8AC3E}">
        <p14:creationId xmlns:p14="http://schemas.microsoft.com/office/powerpoint/2010/main" val="21269450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274E89-648E-7830-CDF6-049214AFA2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7A3719-B0E0-0EAD-5CD4-1E6EB7EA752F}"/>
              </a:ext>
            </a:extLst>
          </p:cNvPr>
          <p:cNvSpPr>
            <a:spLocks noGrp="1"/>
          </p:cNvSpPr>
          <p:nvPr>
            <p:ph type="title"/>
          </p:nvPr>
        </p:nvSpPr>
        <p:spPr/>
        <p:txBody>
          <a:bodyPr/>
          <a:lstStyle/>
          <a:p>
            <a:r>
              <a:rPr lang="en-US" dirty="0">
                <a:solidFill>
                  <a:schemeClr val="tx1"/>
                </a:solidFill>
              </a:rPr>
              <a:t>Value in Accurate Snowpack Measurement and Modeling</a:t>
            </a:r>
          </a:p>
        </p:txBody>
      </p:sp>
      <p:sp>
        <p:nvSpPr>
          <p:cNvPr id="5" name="Slide Number Placeholder 4">
            <a:extLst>
              <a:ext uri="{FF2B5EF4-FFF2-40B4-BE49-F238E27FC236}">
                <a16:creationId xmlns:a16="http://schemas.microsoft.com/office/drawing/2014/main" id="{26E7DD0F-32CC-20C7-5C0D-755CF838F2B1}"/>
              </a:ext>
            </a:extLst>
          </p:cNvPr>
          <p:cNvSpPr>
            <a:spLocks noGrp="1"/>
          </p:cNvSpPr>
          <p:nvPr>
            <p:ph type="sldNum" sz="quarter" idx="17"/>
          </p:nvPr>
        </p:nvSpPr>
        <p:spPr/>
        <p:txBody>
          <a:bodyPr/>
          <a:lstStyle/>
          <a:p>
            <a:fld id="{3B773CDB-7973-454B-9699-5CCFA043586B}" type="slidenum">
              <a:rPr lang="en-US" smtClean="0"/>
              <a:pPr/>
              <a:t>11</a:t>
            </a:fld>
            <a:endParaRPr lang="en-US" dirty="0"/>
          </a:p>
        </p:txBody>
      </p:sp>
      <p:pic>
        <p:nvPicPr>
          <p:cNvPr id="2050" name="Picture 2">
            <a:extLst>
              <a:ext uri="{FF2B5EF4-FFF2-40B4-BE49-F238E27FC236}">
                <a16:creationId xmlns:a16="http://schemas.microsoft.com/office/drawing/2014/main" id="{0524C9C1-7631-5A81-3743-7BCE31F95A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2704" y="1241453"/>
            <a:ext cx="4669696" cy="427395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C2AA519-F840-6CFF-BF65-E53A53879A2A}"/>
              </a:ext>
            </a:extLst>
          </p:cNvPr>
          <p:cNvSpPr txBox="1"/>
          <p:nvPr/>
        </p:nvSpPr>
        <p:spPr>
          <a:xfrm>
            <a:off x="10639514" y="5488769"/>
            <a:ext cx="942886" cy="276999"/>
          </a:xfrm>
          <a:prstGeom prst="rect">
            <a:avLst/>
          </a:prstGeom>
          <a:noFill/>
        </p:spPr>
        <p:txBody>
          <a:bodyPr wrap="square" rtlCol="0">
            <a:spAutoFit/>
          </a:bodyPr>
          <a:lstStyle/>
          <a:p>
            <a:pPr algn="r"/>
            <a:r>
              <a:rPr lang="en-US" sz="1200" dirty="0"/>
              <a:t>energy.gov</a:t>
            </a:r>
          </a:p>
        </p:txBody>
      </p:sp>
      <p:sp>
        <p:nvSpPr>
          <p:cNvPr id="6" name="TextBox 5">
            <a:extLst>
              <a:ext uri="{FF2B5EF4-FFF2-40B4-BE49-F238E27FC236}">
                <a16:creationId xmlns:a16="http://schemas.microsoft.com/office/drawing/2014/main" id="{F1F7996D-446F-87ED-5C22-ED7B2285AEA0}"/>
              </a:ext>
            </a:extLst>
          </p:cNvPr>
          <p:cNvSpPr txBox="1"/>
          <p:nvPr/>
        </p:nvSpPr>
        <p:spPr>
          <a:xfrm>
            <a:off x="770916" y="1102507"/>
            <a:ext cx="4508381" cy="4524315"/>
          </a:xfrm>
          <a:prstGeom prst="rect">
            <a:avLst/>
          </a:prstGeom>
          <a:noFill/>
        </p:spPr>
        <p:txBody>
          <a:bodyPr wrap="square">
            <a:spAutoFit/>
          </a:bodyPr>
          <a:lstStyle/>
          <a:p>
            <a:r>
              <a:rPr lang="en-US" sz="1600" b="1" dirty="0"/>
              <a:t>Operational resilience &amp; reliability:</a:t>
            </a:r>
            <a:endParaRPr lang="en-US" sz="1600" dirty="0"/>
          </a:p>
          <a:p>
            <a:pPr marL="285750" indent="-285750">
              <a:buFont typeface="Arial" panose="020B0604020202020204" pitchFamily="34" charset="0"/>
              <a:buChar char="•"/>
            </a:pPr>
            <a:r>
              <a:rPr lang="en-US" sz="1600" dirty="0"/>
              <a:t>Minimize runoff forecast uncertainty</a:t>
            </a:r>
          </a:p>
          <a:p>
            <a:pPr marL="285750" indent="-285750">
              <a:buFont typeface="Arial" panose="020B0604020202020204" pitchFamily="34" charset="0"/>
              <a:buChar char="•"/>
            </a:pPr>
            <a:r>
              <a:rPr lang="en-US" sz="1600" dirty="0"/>
              <a:t>Optimized/increased hydropower </a:t>
            </a:r>
          </a:p>
          <a:p>
            <a:pPr marL="285750" indent="-285750">
              <a:buFont typeface="Arial" panose="020B0604020202020204" pitchFamily="34" charset="0"/>
              <a:buChar char="•"/>
            </a:pPr>
            <a:r>
              <a:rPr lang="en-US" sz="1600" dirty="0"/>
              <a:t>In-stream flow reliability</a:t>
            </a:r>
          </a:p>
          <a:p>
            <a:pPr marL="285750" indent="-285750">
              <a:buFont typeface="Arial" panose="020B0604020202020204" pitchFamily="34" charset="0"/>
              <a:buChar char="•"/>
            </a:pPr>
            <a:r>
              <a:rPr lang="en-US" sz="1600" dirty="0"/>
              <a:t>Groundwater recharge</a:t>
            </a:r>
          </a:p>
          <a:p>
            <a:endParaRPr lang="en-US" sz="1600" dirty="0"/>
          </a:p>
          <a:p>
            <a:r>
              <a:rPr lang="en-US" sz="1600" b="1" dirty="0"/>
              <a:t>Avoided costs:</a:t>
            </a:r>
            <a:endParaRPr lang="en-US" sz="1600" dirty="0"/>
          </a:p>
          <a:p>
            <a:pPr marL="285750" indent="-285750">
              <a:buFont typeface="Arial" panose="020B0604020202020204" pitchFamily="34" charset="0"/>
              <a:buChar char="•"/>
            </a:pPr>
            <a:r>
              <a:rPr lang="en-US" sz="1600" dirty="0"/>
              <a:t>Reducing/avoiding flood impacts</a:t>
            </a:r>
          </a:p>
          <a:p>
            <a:pPr marL="285750" indent="-285750">
              <a:buFont typeface="Arial" panose="020B0604020202020204" pitchFamily="34" charset="0"/>
              <a:buChar char="•"/>
            </a:pPr>
            <a:r>
              <a:rPr lang="en-US" sz="1600" dirty="0"/>
              <a:t>Unforeseen curtailment or water leasing</a:t>
            </a:r>
          </a:p>
          <a:p>
            <a:pPr marL="285750" indent="-285750">
              <a:buFont typeface="Arial" panose="020B0604020202020204" pitchFamily="34" charset="0"/>
              <a:buChar char="•"/>
            </a:pPr>
            <a:r>
              <a:rPr lang="en-US" sz="1600" dirty="0"/>
              <a:t>Water temperature &amp; quality impacts from low flows</a:t>
            </a:r>
          </a:p>
          <a:p>
            <a:endParaRPr lang="en-US" sz="1600" dirty="0"/>
          </a:p>
          <a:p>
            <a:r>
              <a:rPr lang="en-US" sz="1600" b="1" dirty="0"/>
              <a:t>Effective policy implementation:</a:t>
            </a:r>
            <a:endParaRPr lang="en-US" sz="1600" dirty="0"/>
          </a:p>
          <a:p>
            <a:pPr marL="285750" indent="-285750">
              <a:buFont typeface="Arial" panose="020B0604020202020204" pitchFamily="34" charset="0"/>
              <a:buChar char="•"/>
            </a:pPr>
            <a:r>
              <a:rPr lang="en-US" sz="1600" dirty="0"/>
              <a:t>Measurement and modeling is fundamental to planning</a:t>
            </a:r>
          </a:p>
          <a:p>
            <a:pPr marL="285750" indent="-285750">
              <a:buFont typeface="Arial" panose="020B0604020202020204" pitchFamily="34" charset="0"/>
              <a:buChar char="•"/>
            </a:pPr>
            <a:r>
              <a:rPr lang="en-US" sz="1600" dirty="0"/>
              <a:t>Equitable &amp; effective response to shortage</a:t>
            </a:r>
          </a:p>
          <a:p>
            <a:pPr marL="285750" indent="-285750">
              <a:buFont typeface="Arial" panose="020B0604020202020204" pitchFamily="34" charset="0"/>
              <a:buChar char="•"/>
            </a:pPr>
            <a:r>
              <a:rPr lang="en-US" sz="1600" dirty="0"/>
              <a:t>Proactive water management</a:t>
            </a:r>
          </a:p>
          <a:p>
            <a:pPr marL="285750" indent="-285750">
              <a:buFont typeface="Arial" panose="020B0604020202020204" pitchFamily="34" charset="0"/>
              <a:buChar char="•"/>
            </a:pPr>
            <a:r>
              <a:rPr lang="en-US" sz="1600" dirty="0"/>
              <a:t>Wildfire planning &amp; response</a:t>
            </a:r>
          </a:p>
        </p:txBody>
      </p:sp>
    </p:spTree>
    <p:extLst>
      <p:ext uri="{BB962C8B-B14F-4D97-AF65-F5344CB8AC3E}">
        <p14:creationId xmlns:p14="http://schemas.microsoft.com/office/powerpoint/2010/main" val="41535534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13C04-388D-4D0E-994F-BFD7B864A598}"/>
              </a:ext>
            </a:extLst>
          </p:cNvPr>
          <p:cNvSpPr>
            <a:spLocks noGrp="1"/>
          </p:cNvSpPr>
          <p:nvPr>
            <p:ph type="title"/>
          </p:nvPr>
        </p:nvSpPr>
        <p:spPr/>
        <p:txBody>
          <a:bodyPr/>
          <a:lstStyle/>
          <a:p>
            <a:r>
              <a:rPr lang="en-US" dirty="0">
                <a:solidFill>
                  <a:schemeClr val="tx1"/>
                </a:solidFill>
              </a:rPr>
              <a:t>Seasonal Snowpacks – Our Largest Reservoir</a:t>
            </a:r>
          </a:p>
        </p:txBody>
      </p:sp>
      <p:sp>
        <p:nvSpPr>
          <p:cNvPr id="5" name="Slide Number Placeholder 4">
            <a:extLst>
              <a:ext uri="{FF2B5EF4-FFF2-40B4-BE49-F238E27FC236}">
                <a16:creationId xmlns:a16="http://schemas.microsoft.com/office/drawing/2014/main" id="{07599A64-AB06-46DA-8BBA-BF539F4E62C3}"/>
              </a:ext>
            </a:extLst>
          </p:cNvPr>
          <p:cNvSpPr>
            <a:spLocks noGrp="1"/>
          </p:cNvSpPr>
          <p:nvPr>
            <p:ph type="sldNum" sz="quarter" idx="17"/>
          </p:nvPr>
        </p:nvSpPr>
        <p:spPr/>
        <p:txBody>
          <a:bodyPr/>
          <a:lstStyle/>
          <a:p>
            <a:fld id="{3B773CDB-7973-454B-9699-5CCFA043586B}" type="slidenum">
              <a:rPr lang="en-US" smtClean="0"/>
              <a:pPr/>
              <a:t>2</a:t>
            </a:fld>
            <a:endParaRPr lang="en-US" dirty="0"/>
          </a:p>
        </p:txBody>
      </p:sp>
      <p:sp>
        <p:nvSpPr>
          <p:cNvPr id="8" name="TextBox 7">
            <a:extLst>
              <a:ext uri="{FF2B5EF4-FFF2-40B4-BE49-F238E27FC236}">
                <a16:creationId xmlns:a16="http://schemas.microsoft.com/office/drawing/2014/main" id="{3BA8F8CA-246A-CE7D-86D6-01340C41BF6A}"/>
              </a:ext>
            </a:extLst>
          </p:cNvPr>
          <p:cNvSpPr txBox="1"/>
          <p:nvPr/>
        </p:nvSpPr>
        <p:spPr>
          <a:xfrm>
            <a:off x="512746" y="3429000"/>
            <a:ext cx="5717137" cy="1938992"/>
          </a:xfrm>
          <a:prstGeom prst="rect">
            <a:avLst/>
          </a:prstGeom>
          <a:noFill/>
        </p:spPr>
        <p:txBody>
          <a:bodyPr wrap="square">
            <a:spAutoFit/>
          </a:bodyPr>
          <a:lstStyle/>
          <a:p>
            <a:r>
              <a:rPr lang="en-US" dirty="0"/>
              <a:t>Of the 21 largest reservoirs in the western U.S. (storage capacity greater than 1.6 million acre-feet), 67% of the storage is from snowmelt.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Helvetica" pitchFamily="2" charset="0"/>
                <a:ea typeface="ＭＳ Ｐゴシック" pitchFamily="34" charset="-128"/>
                <a:cs typeface="+mn-cs"/>
              </a:rPr>
              <a:t>-</a:t>
            </a:r>
            <a:r>
              <a:rPr kumimoji="0" lang="en-US" sz="1400" b="0" i="1" u="none" strike="noStrike" kern="1200" cap="none" spc="0" normalizeH="0" baseline="0" noProof="0" dirty="0">
                <a:ln>
                  <a:noFill/>
                </a:ln>
                <a:solidFill>
                  <a:prstClr val="black"/>
                </a:solidFill>
                <a:effectLst/>
                <a:uLnTx/>
                <a:uFillTx/>
                <a:latin typeface="Arial" pitchFamily="34" charset="0"/>
                <a:ea typeface="ＭＳ Ｐゴシック" pitchFamily="34" charset="-128"/>
                <a:cs typeface="Arial" panose="020B0604020202020204" pitchFamily="34" charset="0"/>
              </a:rPr>
              <a:t>Li et al., 2017</a:t>
            </a:r>
          </a:p>
        </p:txBody>
      </p:sp>
      <p:grpSp>
        <p:nvGrpSpPr>
          <p:cNvPr id="10" name="Group 9">
            <a:extLst>
              <a:ext uri="{FF2B5EF4-FFF2-40B4-BE49-F238E27FC236}">
                <a16:creationId xmlns:a16="http://schemas.microsoft.com/office/drawing/2014/main" id="{FB1A1F2B-695D-5D70-6974-13AF41ED4236}"/>
              </a:ext>
            </a:extLst>
          </p:cNvPr>
          <p:cNvGrpSpPr/>
          <p:nvPr/>
        </p:nvGrpSpPr>
        <p:grpSpPr>
          <a:xfrm>
            <a:off x="6682812" y="1674976"/>
            <a:ext cx="4996442" cy="3467986"/>
            <a:chOff x="5691499" y="1595396"/>
            <a:chExt cx="5340000" cy="3667207"/>
          </a:xfrm>
        </p:grpSpPr>
        <p:pic>
          <p:nvPicPr>
            <p:cNvPr id="3074" name="Picture 2" descr="Details are in the caption following the image">
              <a:extLst>
                <a:ext uri="{FF2B5EF4-FFF2-40B4-BE49-F238E27FC236}">
                  <a16:creationId xmlns:a16="http://schemas.microsoft.com/office/drawing/2014/main" id="{78F2B06E-AC60-96E9-301D-BC646081DEC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6044" r="70167"/>
            <a:stretch/>
          </p:blipFill>
          <p:spPr bwMode="auto">
            <a:xfrm>
              <a:off x="5691499" y="1595396"/>
              <a:ext cx="3986335" cy="366720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etails are in the caption following the image">
              <a:extLst>
                <a:ext uri="{FF2B5EF4-FFF2-40B4-BE49-F238E27FC236}">
                  <a16:creationId xmlns:a16="http://schemas.microsoft.com/office/drawing/2014/main" id="{F6DB3FFF-9D4C-C009-CF6B-B0D0EEDACE7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9758" t="65670"/>
            <a:stretch/>
          </p:blipFill>
          <p:spPr bwMode="auto">
            <a:xfrm>
              <a:off x="9677834" y="1595396"/>
              <a:ext cx="1353665" cy="3667207"/>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TextBox 12">
            <a:extLst>
              <a:ext uri="{FF2B5EF4-FFF2-40B4-BE49-F238E27FC236}">
                <a16:creationId xmlns:a16="http://schemas.microsoft.com/office/drawing/2014/main" id="{EFBDC4AB-1547-55A7-63BC-E1B62D8B4046}"/>
              </a:ext>
            </a:extLst>
          </p:cNvPr>
          <p:cNvSpPr txBox="1"/>
          <p:nvPr/>
        </p:nvSpPr>
        <p:spPr>
          <a:xfrm>
            <a:off x="10544373" y="5154430"/>
            <a:ext cx="1157865" cy="276999"/>
          </a:xfrm>
          <a:prstGeom prst="rect">
            <a:avLst/>
          </a:prstGeom>
          <a:noFill/>
        </p:spPr>
        <p:txBody>
          <a:bodyPr wrap="square" rtlCol="0">
            <a:spAutoFit/>
          </a:bodyPr>
          <a:lstStyle/>
          <a:p>
            <a:pPr algn="r"/>
            <a:r>
              <a:rPr lang="en-US" sz="1200" dirty="0"/>
              <a:t>Li et al., 2017</a:t>
            </a:r>
          </a:p>
        </p:txBody>
      </p:sp>
      <p:sp>
        <p:nvSpPr>
          <p:cNvPr id="14" name="Rectangle 13">
            <a:extLst>
              <a:ext uri="{FF2B5EF4-FFF2-40B4-BE49-F238E27FC236}">
                <a16:creationId xmlns:a16="http://schemas.microsoft.com/office/drawing/2014/main" id="{0878F952-A8E9-C6E0-1125-13246ED29145}"/>
              </a:ext>
            </a:extLst>
          </p:cNvPr>
          <p:cNvSpPr/>
          <p:nvPr/>
        </p:nvSpPr>
        <p:spPr>
          <a:xfrm>
            <a:off x="6682812" y="4644639"/>
            <a:ext cx="585975" cy="498323"/>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751DF128-BFF4-8A4F-04FE-21F8C913C701}"/>
              </a:ext>
            </a:extLst>
          </p:cNvPr>
          <p:cNvSpPr txBox="1"/>
          <p:nvPr/>
        </p:nvSpPr>
        <p:spPr>
          <a:xfrm>
            <a:off x="512746" y="1357720"/>
            <a:ext cx="5188723" cy="1569660"/>
          </a:xfrm>
          <a:prstGeom prst="rect">
            <a:avLst/>
          </a:prstGeom>
          <a:noFill/>
        </p:spPr>
        <p:txBody>
          <a:bodyPr wrap="square">
            <a:spAutoFit/>
          </a:bodyPr>
          <a:lstStyle/>
          <a:p>
            <a:r>
              <a:rPr lang="en-US" dirty="0">
                <a:latin typeface="+mn-lt"/>
              </a:rPr>
              <a:t>S</a:t>
            </a:r>
            <a:r>
              <a:rPr lang="en-US" b="0" i="0" dirty="0">
                <a:effectLst/>
                <a:latin typeface="+mn-lt"/>
              </a:rPr>
              <a:t>nowpack store water during the cool season and releasing water gradually throughout the warm season.</a:t>
            </a:r>
            <a:endParaRPr lang="en-US" dirty="0">
              <a:latin typeface="+mn-lt"/>
            </a:endParaRPr>
          </a:p>
        </p:txBody>
      </p:sp>
    </p:spTree>
    <p:extLst>
      <p:ext uri="{BB962C8B-B14F-4D97-AF65-F5344CB8AC3E}">
        <p14:creationId xmlns:p14="http://schemas.microsoft.com/office/powerpoint/2010/main" val="24935006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F4A93A-70D9-A7C1-0543-02673884D24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2271CA-CB22-43E6-C20D-2821BA7392BA}"/>
              </a:ext>
            </a:extLst>
          </p:cNvPr>
          <p:cNvSpPr>
            <a:spLocks noGrp="1"/>
          </p:cNvSpPr>
          <p:nvPr>
            <p:ph type="title"/>
          </p:nvPr>
        </p:nvSpPr>
        <p:spPr>
          <a:xfrm>
            <a:off x="406400" y="437016"/>
            <a:ext cx="11176000" cy="806451"/>
          </a:xfrm>
        </p:spPr>
        <p:txBody>
          <a:bodyPr/>
          <a:lstStyle/>
          <a:p>
            <a:r>
              <a:rPr lang="en-US" dirty="0">
                <a:solidFill>
                  <a:schemeClr val="tx1"/>
                </a:solidFill>
              </a:rPr>
              <a:t>Risks Associated with </a:t>
            </a:r>
            <a:br>
              <a:rPr lang="en-US" dirty="0">
                <a:solidFill>
                  <a:schemeClr val="tx1"/>
                </a:solidFill>
              </a:rPr>
            </a:br>
            <a:r>
              <a:rPr lang="en-US" dirty="0">
                <a:solidFill>
                  <a:schemeClr val="tx1"/>
                </a:solidFill>
              </a:rPr>
              <a:t>Seasonal Snowpacks</a:t>
            </a:r>
          </a:p>
        </p:txBody>
      </p:sp>
      <p:sp>
        <p:nvSpPr>
          <p:cNvPr id="5" name="Slide Number Placeholder 4">
            <a:extLst>
              <a:ext uri="{FF2B5EF4-FFF2-40B4-BE49-F238E27FC236}">
                <a16:creationId xmlns:a16="http://schemas.microsoft.com/office/drawing/2014/main" id="{790E00D0-B5A1-2B32-BB7D-0EA584C20FDA}"/>
              </a:ext>
            </a:extLst>
          </p:cNvPr>
          <p:cNvSpPr>
            <a:spLocks noGrp="1"/>
          </p:cNvSpPr>
          <p:nvPr>
            <p:ph type="sldNum" sz="quarter" idx="17"/>
          </p:nvPr>
        </p:nvSpPr>
        <p:spPr/>
        <p:txBody>
          <a:bodyPr/>
          <a:lstStyle/>
          <a:p>
            <a:fld id="{3B773CDB-7973-454B-9699-5CCFA043586B}" type="slidenum">
              <a:rPr lang="en-US" smtClean="0"/>
              <a:pPr/>
              <a:t>3</a:t>
            </a:fld>
            <a:endParaRPr lang="en-US" dirty="0"/>
          </a:p>
        </p:txBody>
      </p:sp>
      <p:sp>
        <p:nvSpPr>
          <p:cNvPr id="8" name="TextBox 7">
            <a:extLst>
              <a:ext uri="{FF2B5EF4-FFF2-40B4-BE49-F238E27FC236}">
                <a16:creationId xmlns:a16="http://schemas.microsoft.com/office/drawing/2014/main" id="{0D19E54E-E6F6-E052-FA4D-CDED00A3524C}"/>
              </a:ext>
            </a:extLst>
          </p:cNvPr>
          <p:cNvSpPr txBox="1"/>
          <p:nvPr/>
        </p:nvSpPr>
        <p:spPr>
          <a:xfrm>
            <a:off x="504200" y="1490008"/>
            <a:ext cx="5832054" cy="1938992"/>
          </a:xfrm>
          <a:prstGeom prst="rect">
            <a:avLst/>
          </a:prstGeom>
          <a:noFill/>
        </p:spPr>
        <p:txBody>
          <a:bodyPr wrap="square">
            <a:spAutoFit/>
          </a:bodyPr>
          <a:lstStyle/>
          <a:p>
            <a:r>
              <a:rPr lang="en-US" dirty="0"/>
              <a:t>Snow drought during water years 2014 and 2015 in the western U.S., particularly California. </a:t>
            </a:r>
          </a:p>
          <a:p>
            <a:pPr marL="800100" lvl="1" indent="-342900">
              <a:buFont typeface="Arial" panose="020B0604020202020204" pitchFamily="34" charset="0"/>
              <a:buChar char="•"/>
            </a:pPr>
            <a:r>
              <a:rPr lang="en-US" dirty="0"/>
              <a:t>Total statewide costs of $4.9 billion.</a:t>
            </a:r>
          </a:p>
          <a:p>
            <a:r>
              <a:rPr lang="en-US" dirty="0"/>
              <a:t> </a:t>
            </a:r>
            <a:r>
              <a:rPr lang="en-US" dirty="0">
                <a:solidFill>
                  <a:prstClr val="black"/>
                </a:solidFill>
                <a:latin typeface="Helvetica" pitchFamily="2" charset="0"/>
              </a:rPr>
              <a:t>-</a:t>
            </a:r>
            <a:r>
              <a:rPr lang="en-US" sz="1400" i="1" dirty="0">
                <a:solidFill>
                  <a:prstClr val="black"/>
                </a:solidFill>
                <a:cs typeface="Arial" panose="020B0604020202020204" pitchFamily="34" charset="0"/>
              </a:rPr>
              <a:t>Howitt et al., 2014, 2015</a:t>
            </a:r>
          </a:p>
        </p:txBody>
      </p:sp>
      <p:sp>
        <p:nvSpPr>
          <p:cNvPr id="9" name="TextBox 8">
            <a:extLst>
              <a:ext uri="{FF2B5EF4-FFF2-40B4-BE49-F238E27FC236}">
                <a16:creationId xmlns:a16="http://schemas.microsoft.com/office/drawing/2014/main" id="{CF828F6F-D55E-1C62-4302-1DEC6102BD2A}"/>
              </a:ext>
            </a:extLst>
          </p:cNvPr>
          <p:cNvSpPr txBox="1"/>
          <p:nvPr/>
        </p:nvSpPr>
        <p:spPr>
          <a:xfrm>
            <a:off x="504200" y="3837915"/>
            <a:ext cx="5982058" cy="1569660"/>
          </a:xfrm>
          <a:prstGeom prst="rect">
            <a:avLst/>
          </a:prstGeom>
          <a:noFill/>
        </p:spPr>
        <p:txBody>
          <a:bodyPr wrap="square">
            <a:spAutoFit/>
          </a:bodyPr>
          <a:lstStyle/>
          <a:p>
            <a:r>
              <a:rPr lang="en-US" dirty="0"/>
              <a:t>Rain-on-Snow flooding in California (2017) and the Greater Yellowstone Area (2022) both resulted in significant damage and economic losses over $1 billion dollars.</a:t>
            </a:r>
          </a:p>
        </p:txBody>
      </p:sp>
      <p:pic>
        <p:nvPicPr>
          <p:cNvPr id="10" name="Picture 9">
            <a:extLst>
              <a:ext uri="{FF2B5EF4-FFF2-40B4-BE49-F238E27FC236}">
                <a16:creationId xmlns:a16="http://schemas.microsoft.com/office/drawing/2014/main" id="{1521F41F-62C3-370E-F81F-5588C577233E}"/>
              </a:ext>
            </a:extLst>
          </p:cNvPr>
          <p:cNvPicPr>
            <a:picLocks noChangeAspect="1"/>
          </p:cNvPicPr>
          <p:nvPr/>
        </p:nvPicPr>
        <p:blipFill>
          <a:blip r:embed="rId3"/>
          <a:stretch>
            <a:fillRect/>
          </a:stretch>
        </p:blipFill>
        <p:spPr>
          <a:xfrm>
            <a:off x="7448797" y="3507246"/>
            <a:ext cx="3670991" cy="2497930"/>
          </a:xfrm>
          <a:prstGeom prst="rect">
            <a:avLst/>
          </a:prstGeom>
        </p:spPr>
      </p:pic>
      <p:sp>
        <p:nvSpPr>
          <p:cNvPr id="11" name="TextBox 10">
            <a:extLst>
              <a:ext uri="{FF2B5EF4-FFF2-40B4-BE49-F238E27FC236}">
                <a16:creationId xmlns:a16="http://schemas.microsoft.com/office/drawing/2014/main" id="{58B093E7-BA02-C657-51F3-75FEA51DC0E8}"/>
              </a:ext>
            </a:extLst>
          </p:cNvPr>
          <p:cNvSpPr txBox="1"/>
          <p:nvPr/>
        </p:nvSpPr>
        <p:spPr>
          <a:xfrm>
            <a:off x="9384858" y="6007549"/>
            <a:ext cx="1734930" cy="276999"/>
          </a:xfrm>
          <a:prstGeom prst="rect">
            <a:avLst/>
          </a:prstGeom>
          <a:noFill/>
        </p:spPr>
        <p:txBody>
          <a:bodyPr wrap="square" rtlCol="0">
            <a:spAutoFit/>
          </a:bodyPr>
          <a:lstStyle/>
          <a:p>
            <a:pPr algn="r"/>
            <a:r>
              <a:rPr lang="en-US" sz="1200" dirty="0"/>
              <a:t>Giovando et al., 2025</a:t>
            </a:r>
          </a:p>
        </p:txBody>
      </p:sp>
      <p:pic>
        <p:nvPicPr>
          <p:cNvPr id="13" name="Picture 12">
            <a:extLst>
              <a:ext uri="{FF2B5EF4-FFF2-40B4-BE49-F238E27FC236}">
                <a16:creationId xmlns:a16="http://schemas.microsoft.com/office/drawing/2014/main" id="{BE110A97-1491-1770-7263-4A94F2D8CE0E}"/>
              </a:ext>
            </a:extLst>
          </p:cNvPr>
          <p:cNvPicPr>
            <a:picLocks noChangeAspect="1"/>
          </p:cNvPicPr>
          <p:nvPr/>
        </p:nvPicPr>
        <p:blipFill>
          <a:blip r:embed="rId4"/>
          <a:stretch>
            <a:fillRect/>
          </a:stretch>
        </p:blipFill>
        <p:spPr>
          <a:xfrm>
            <a:off x="7448797" y="391028"/>
            <a:ext cx="3670991" cy="2675182"/>
          </a:xfrm>
          <a:prstGeom prst="rect">
            <a:avLst/>
          </a:prstGeom>
        </p:spPr>
      </p:pic>
      <p:sp>
        <p:nvSpPr>
          <p:cNvPr id="14" name="TextBox 13">
            <a:extLst>
              <a:ext uri="{FF2B5EF4-FFF2-40B4-BE49-F238E27FC236}">
                <a16:creationId xmlns:a16="http://schemas.microsoft.com/office/drawing/2014/main" id="{63E305B1-44B8-D5E5-52B3-C2E7F0DC7EAE}"/>
              </a:ext>
            </a:extLst>
          </p:cNvPr>
          <p:cNvSpPr txBox="1"/>
          <p:nvPr/>
        </p:nvSpPr>
        <p:spPr>
          <a:xfrm>
            <a:off x="9482592" y="3044096"/>
            <a:ext cx="1734930" cy="276999"/>
          </a:xfrm>
          <a:prstGeom prst="rect">
            <a:avLst/>
          </a:prstGeom>
          <a:noFill/>
        </p:spPr>
        <p:txBody>
          <a:bodyPr wrap="square" rtlCol="0">
            <a:spAutoFit/>
          </a:bodyPr>
          <a:lstStyle/>
          <a:p>
            <a:pPr algn="r"/>
            <a:r>
              <a:rPr lang="en-US" sz="1200" dirty="0"/>
              <a:t>Huning et al., 2020</a:t>
            </a:r>
          </a:p>
        </p:txBody>
      </p:sp>
    </p:spTree>
    <p:extLst>
      <p:ext uri="{BB962C8B-B14F-4D97-AF65-F5344CB8AC3E}">
        <p14:creationId xmlns:p14="http://schemas.microsoft.com/office/powerpoint/2010/main" val="687406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88189-DA68-B428-2719-17E3529B52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22941D-891E-08E0-AD6D-DC84A6FC279C}"/>
              </a:ext>
            </a:extLst>
          </p:cNvPr>
          <p:cNvSpPr>
            <a:spLocks noGrp="1"/>
          </p:cNvSpPr>
          <p:nvPr>
            <p:ph type="title"/>
          </p:nvPr>
        </p:nvSpPr>
        <p:spPr/>
        <p:txBody>
          <a:bodyPr/>
          <a:lstStyle/>
          <a:p>
            <a:r>
              <a:rPr lang="en-US" dirty="0">
                <a:solidFill>
                  <a:schemeClr val="tx1"/>
                </a:solidFill>
              </a:rPr>
              <a:t>Uncertainty in Measuring Seasonal Snowpacks</a:t>
            </a:r>
          </a:p>
        </p:txBody>
      </p:sp>
      <p:sp>
        <p:nvSpPr>
          <p:cNvPr id="5" name="Slide Number Placeholder 4">
            <a:extLst>
              <a:ext uri="{FF2B5EF4-FFF2-40B4-BE49-F238E27FC236}">
                <a16:creationId xmlns:a16="http://schemas.microsoft.com/office/drawing/2014/main" id="{2870B092-5696-FD61-CF04-96197E92E568}"/>
              </a:ext>
            </a:extLst>
          </p:cNvPr>
          <p:cNvSpPr>
            <a:spLocks noGrp="1"/>
          </p:cNvSpPr>
          <p:nvPr>
            <p:ph type="sldNum" sz="quarter" idx="17"/>
          </p:nvPr>
        </p:nvSpPr>
        <p:spPr/>
        <p:txBody>
          <a:bodyPr/>
          <a:lstStyle/>
          <a:p>
            <a:fld id="{3B773CDB-7973-454B-9699-5CCFA043586B}" type="slidenum">
              <a:rPr lang="en-US" smtClean="0"/>
              <a:pPr/>
              <a:t>4</a:t>
            </a:fld>
            <a:endParaRPr lang="en-US" dirty="0"/>
          </a:p>
        </p:txBody>
      </p:sp>
      <p:pic>
        <p:nvPicPr>
          <p:cNvPr id="3" name="Picture 2">
            <a:extLst>
              <a:ext uri="{FF2B5EF4-FFF2-40B4-BE49-F238E27FC236}">
                <a16:creationId xmlns:a16="http://schemas.microsoft.com/office/drawing/2014/main" id="{5AB4A48B-DC12-69DA-B1E5-FA129BE8E5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47731" y="2614804"/>
            <a:ext cx="4634669" cy="3471070"/>
          </a:xfrm>
          <a:prstGeom prst="rect">
            <a:avLst/>
          </a:prstGeom>
        </p:spPr>
      </p:pic>
      <p:sp>
        <p:nvSpPr>
          <p:cNvPr id="6" name="TextBox 5">
            <a:extLst>
              <a:ext uri="{FF2B5EF4-FFF2-40B4-BE49-F238E27FC236}">
                <a16:creationId xmlns:a16="http://schemas.microsoft.com/office/drawing/2014/main" id="{D18714E2-C1CC-1BC0-437C-3F85D3D5B62E}"/>
              </a:ext>
            </a:extLst>
          </p:cNvPr>
          <p:cNvSpPr txBox="1"/>
          <p:nvPr/>
        </p:nvSpPr>
        <p:spPr>
          <a:xfrm>
            <a:off x="406400" y="3847867"/>
            <a:ext cx="5785503" cy="1415772"/>
          </a:xfrm>
          <a:prstGeom prst="rect">
            <a:avLst/>
          </a:prstGeom>
          <a:noFill/>
        </p:spPr>
        <p:txBody>
          <a:bodyPr wrap="square">
            <a:spAutoFit/>
          </a:bodyPr>
          <a:lstStyle/>
          <a:p>
            <a:r>
              <a:rPr lang="en-US" b="1" u="sng" dirty="0"/>
              <a:t>Uncertainty</a:t>
            </a:r>
            <a:r>
              <a:rPr lang="en-US" b="1" dirty="0"/>
              <a:t> </a:t>
            </a:r>
            <a:r>
              <a:rPr lang="en-US" dirty="0"/>
              <a:t>in snow water equivalent for the western U.S. is somewhere between </a:t>
            </a:r>
            <a:r>
              <a:rPr lang="en-US" b="1" u="sng" dirty="0"/>
              <a:t>1-5 times the volume of Lake Mead</a:t>
            </a:r>
            <a:r>
              <a:rPr lang="en-US" dirty="0"/>
              <a:t>. </a:t>
            </a:r>
          </a:p>
          <a:p>
            <a:r>
              <a:rPr lang="en-US" sz="1400" i="1" dirty="0"/>
              <a:t>-Steve Margulis, UCLA</a:t>
            </a:r>
          </a:p>
        </p:txBody>
      </p:sp>
      <p:sp>
        <p:nvSpPr>
          <p:cNvPr id="4" name="TextBox 3">
            <a:extLst>
              <a:ext uri="{FF2B5EF4-FFF2-40B4-BE49-F238E27FC236}">
                <a16:creationId xmlns:a16="http://schemas.microsoft.com/office/drawing/2014/main" id="{C9A08278-BD7F-F6CF-364F-0C1A505FE8CE}"/>
              </a:ext>
            </a:extLst>
          </p:cNvPr>
          <p:cNvSpPr txBox="1"/>
          <p:nvPr/>
        </p:nvSpPr>
        <p:spPr>
          <a:xfrm>
            <a:off x="406400" y="1256347"/>
            <a:ext cx="7258448" cy="2308324"/>
          </a:xfrm>
          <a:prstGeom prst="rect">
            <a:avLst/>
          </a:prstGeom>
          <a:noFill/>
        </p:spPr>
        <p:txBody>
          <a:bodyPr wrap="square" rtlCol="0">
            <a:spAutoFit/>
          </a:bodyPr>
          <a:lstStyle/>
          <a:p>
            <a:r>
              <a:rPr lang="en-US" dirty="0">
                <a:effectLst/>
                <a:latin typeface="Helvetica" pitchFamily="2" charset="0"/>
              </a:rPr>
              <a:t>If R&amp;D can decrease water supply disruptions by 15 percent through more effectively</a:t>
            </a:r>
          </a:p>
          <a:p>
            <a:r>
              <a:rPr lang="en-US" dirty="0">
                <a:effectLst/>
                <a:latin typeface="Helvetica" pitchFamily="2" charset="0"/>
              </a:rPr>
              <a:t>managing drought and improving understanding of snowpack and snowpack processes,</a:t>
            </a:r>
          </a:p>
          <a:p>
            <a:r>
              <a:rPr lang="en-US" dirty="0">
                <a:effectLst/>
                <a:latin typeface="Helvetica" pitchFamily="2" charset="0"/>
              </a:rPr>
              <a:t>the annual benefit could be $1.14 billion.</a:t>
            </a:r>
          </a:p>
          <a:p>
            <a:r>
              <a:rPr lang="en-US" dirty="0">
                <a:latin typeface="Helvetica" pitchFamily="2" charset="0"/>
              </a:rPr>
              <a:t>-</a:t>
            </a:r>
            <a:r>
              <a:rPr lang="en-US" sz="1400" i="1" dirty="0">
                <a:cs typeface="Arial" panose="020B0604020202020204" pitchFamily="34" charset="0"/>
              </a:rPr>
              <a:t>Report to USACE</a:t>
            </a:r>
            <a:r>
              <a:rPr lang="en-US" sz="1400" i="1" dirty="0">
                <a:effectLst/>
                <a:cs typeface="Arial" panose="020B0604020202020204" pitchFamily="34" charset="0"/>
              </a:rPr>
              <a:t> on the value of R&amp;D, CDM Smith, 2023</a:t>
            </a:r>
          </a:p>
        </p:txBody>
      </p:sp>
    </p:spTree>
    <p:extLst>
      <p:ext uri="{BB962C8B-B14F-4D97-AF65-F5344CB8AC3E}">
        <p14:creationId xmlns:p14="http://schemas.microsoft.com/office/powerpoint/2010/main" val="19324379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40666-D966-38D6-357D-02AC3319A2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90067B-B19A-B909-52CD-06421D72F1F4}"/>
              </a:ext>
            </a:extLst>
          </p:cNvPr>
          <p:cNvSpPr>
            <a:spLocks noGrp="1"/>
          </p:cNvSpPr>
          <p:nvPr>
            <p:ph type="title"/>
          </p:nvPr>
        </p:nvSpPr>
        <p:spPr>
          <a:xfrm>
            <a:off x="406400" y="489795"/>
            <a:ext cx="11176000" cy="806451"/>
          </a:xfrm>
        </p:spPr>
        <p:txBody>
          <a:bodyPr/>
          <a:lstStyle/>
          <a:p>
            <a:r>
              <a:rPr lang="en-US" dirty="0">
                <a:solidFill>
                  <a:schemeClr val="tx1"/>
                </a:solidFill>
              </a:rPr>
              <a:t>Key Questions in Snow-Dominated </a:t>
            </a:r>
            <a:br>
              <a:rPr lang="en-US" dirty="0">
                <a:solidFill>
                  <a:schemeClr val="tx1"/>
                </a:solidFill>
              </a:rPr>
            </a:br>
            <a:r>
              <a:rPr lang="en-US" dirty="0">
                <a:solidFill>
                  <a:schemeClr val="tx1"/>
                </a:solidFill>
              </a:rPr>
              <a:t>Watersheds </a:t>
            </a:r>
          </a:p>
        </p:txBody>
      </p:sp>
      <p:sp>
        <p:nvSpPr>
          <p:cNvPr id="5" name="Slide Number Placeholder 4">
            <a:extLst>
              <a:ext uri="{FF2B5EF4-FFF2-40B4-BE49-F238E27FC236}">
                <a16:creationId xmlns:a16="http://schemas.microsoft.com/office/drawing/2014/main" id="{21BC903E-AD00-48C7-4ADA-72EA2CFA7741}"/>
              </a:ext>
            </a:extLst>
          </p:cNvPr>
          <p:cNvSpPr>
            <a:spLocks noGrp="1"/>
          </p:cNvSpPr>
          <p:nvPr>
            <p:ph type="sldNum" sz="quarter" idx="17"/>
          </p:nvPr>
        </p:nvSpPr>
        <p:spPr/>
        <p:txBody>
          <a:bodyPr/>
          <a:lstStyle/>
          <a:p>
            <a:fld id="{3B773CDB-7973-454B-9699-5CCFA043586B}" type="slidenum">
              <a:rPr lang="en-US" smtClean="0"/>
              <a:pPr/>
              <a:t>5</a:t>
            </a:fld>
            <a:endParaRPr lang="en-US" dirty="0"/>
          </a:p>
        </p:txBody>
      </p:sp>
      <p:sp>
        <p:nvSpPr>
          <p:cNvPr id="17" name="TextBox 16">
            <a:extLst>
              <a:ext uri="{FF2B5EF4-FFF2-40B4-BE49-F238E27FC236}">
                <a16:creationId xmlns:a16="http://schemas.microsoft.com/office/drawing/2014/main" id="{64C25E64-A104-2BD8-BAC4-469C22A31995}"/>
              </a:ext>
            </a:extLst>
          </p:cNvPr>
          <p:cNvSpPr txBox="1"/>
          <p:nvPr/>
        </p:nvSpPr>
        <p:spPr>
          <a:xfrm>
            <a:off x="406400" y="1339279"/>
            <a:ext cx="6739783" cy="4154984"/>
          </a:xfrm>
          <a:prstGeom prst="rect">
            <a:avLst/>
          </a:prstGeom>
          <a:noFill/>
        </p:spPr>
        <p:txBody>
          <a:bodyPr wrap="square">
            <a:spAutoFit/>
          </a:bodyPr>
          <a:lstStyle/>
          <a:p>
            <a:pPr marL="285750" indent="-285750">
              <a:buFont typeface="Arial" panose="020B0604020202020204" pitchFamily="34" charset="0"/>
              <a:buChar char="•"/>
            </a:pPr>
            <a:r>
              <a:rPr lang="en-US" dirty="0"/>
              <a:t>How much water is stored in the snowpack?</a:t>
            </a:r>
          </a:p>
          <a:p>
            <a:pPr marL="285750" indent="-285750">
              <a:buFont typeface="Arial" panose="020B0604020202020204" pitchFamily="34" charset="0"/>
              <a:buChar char="•"/>
            </a:pPr>
            <a:r>
              <a:rPr lang="en-US" dirty="0"/>
              <a:t>How fast will the snow melt?</a:t>
            </a:r>
          </a:p>
          <a:p>
            <a:pPr marL="285750" indent="-285750">
              <a:buFont typeface="Arial" panose="020B0604020202020204" pitchFamily="34" charset="0"/>
              <a:buChar char="•"/>
            </a:pPr>
            <a:r>
              <a:rPr lang="en-US" dirty="0"/>
              <a:t>When is the water needed?</a:t>
            </a:r>
          </a:p>
          <a:p>
            <a:pPr marL="285750" indent="-285750">
              <a:buFont typeface="Arial" panose="020B0604020202020204" pitchFamily="34" charset="0"/>
              <a:buChar char="•"/>
            </a:pPr>
            <a:r>
              <a:rPr lang="en-US" dirty="0"/>
              <a:t>How do watershed characteristics, landscape scale changes, and meteorological conditions alter snowmelt runoff timing and quantity? </a:t>
            </a:r>
          </a:p>
          <a:p>
            <a:pPr marL="742950" lvl="1" indent="-285750">
              <a:buFont typeface="Arial" panose="020B0604020202020204" pitchFamily="34" charset="0"/>
              <a:buChar char="•"/>
            </a:pPr>
            <a:r>
              <a:rPr lang="en-US" dirty="0"/>
              <a:t>Subsurface exchange</a:t>
            </a:r>
          </a:p>
          <a:p>
            <a:pPr marL="742950" lvl="1" indent="-285750">
              <a:buFont typeface="Arial" panose="020B0604020202020204" pitchFamily="34" charset="0"/>
              <a:buChar char="•"/>
            </a:pPr>
            <a:r>
              <a:rPr lang="en-US" dirty="0"/>
              <a:t>Evapotranspiration, sublimation, soil moisture</a:t>
            </a:r>
          </a:p>
          <a:p>
            <a:pPr marL="742950" lvl="1" indent="-285750">
              <a:buFont typeface="Arial" panose="020B0604020202020204" pitchFamily="34" charset="0"/>
              <a:buChar char="•"/>
            </a:pPr>
            <a:r>
              <a:rPr lang="en-US" dirty="0"/>
              <a:t>Drought, wildfire, insect endemics, rain-on-snow events</a:t>
            </a:r>
          </a:p>
        </p:txBody>
      </p:sp>
      <p:pic>
        <p:nvPicPr>
          <p:cNvPr id="3" name="Picture 2" descr="Map&#10;&#10;AI-generated content may be incorrect.">
            <a:extLst>
              <a:ext uri="{FF2B5EF4-FFF2-40B4-BE49-F238E27FC236}">
                <a16:creationId xmlns:a16="http://schemas.microsoft.com/office/drawing/2014/main" id="{78FA5F52-469A-7492-1846-8CF26E17778F}"/>
              </a:ext>
            </a:extLst>
          </p:cNvPr>
          <p:cNvPicPr>
            <a:picLocks noChangeAspect="1"/>
          </p:cNvPicPr>
          <p:nvPr/>
        </p:nvPicPr>
        <p:blipFill>
          <a:blip r:embed="rId3"/>
          <a:stretch>
            <a:fillRect/>
          </a:stretch>
        </p:blipFill>
        <p:spPr>
          <a:xfrm>
            <a:off x="7336715" y="3187915"/>
            <a:ext cx="4003555" cy="3080816"/>
          </a:xfrm>
          <a:prstGeom prst="rect">
            <a:avLst/>
          </a:prstGeom>
        </p:spPr>
      </p:pic>
      <p:pic>
        <p:nvPicPr>
          <p:cNvPr id="4" name="Picture 3" descr="Chart, line chart&#10;&#10;AI-generated content may be incorrect.">
            <a:extLst>
              <a:ext uri="{FF2B5EF4-FFF2-40B4-BE49-F238E27FC236}">
                <a16:creationId xmlns:a16="http://schemas.microsoft.com/office/drawing/2014/main" id="{C5724059-7E81-85C0-422C-1542260BADBD}"/>
              </a:ext>
            </a:extLst>
          </p:cNvPr>
          <p:cNvPicPr>
            <a:picLocks noChangeAspect="1"/>
          </p:cNvPicPr>
          <p:nvPr/>
        </p:nvPicPr>
        <p:blipFill>
          <a:blip r:embed="rId4"/>
          <a:stretch>
            <a:fillRect/>
          </a:stretch>
        </p:blipFill>
        <p:spPr>
          <a:xfrm>
            <a:off x="7336714" y="785782"/>
            <a:ext cx="4003555" cy="2402133"/>
          </a:xfrm>
          <a:prstGeom prst="rect">
            <a:avLst/>
          </a:prstGeom>
        </p:spPr>
      </p:pic>
      <p:sp>
        <p:nvSpPr>
          <p:cNvPr id="6" name="TextBox 5">
            <a:extLst>
              <a:ext uri="{FF2B5EF4-FFF2-40B4-BE49-F238E27FC236}">
                <a16:creationId xmlns:a16="http://schemas.microsoft.com/office/drawing/2014/main" id="{A19857C3-9B29-E865-83E2-D884897D1C38}"/>
              </a:ext>
            </a:extLst>
          </p:cNvPr>
          <p:cNvSpPr txBox="1"/>
          <p:nvPr/>
        </p:nvSpPr>
        <p:spPr>
          <a:xfrm>
            <a:off x="9682384" y="6229705"/>
            <a:ext cx="1657885" cy="276999"/>
          </a:xfrm>
          <a:prstGeom prst="rect">
            <a:avLst/>
          </a:prstGeom>
          <a:noFill/>
        </p:spPr>
        <p:txBody>
          <a:bodyPr wrap="square" rtlCol="0">
            <a:spAutoFit/>
          </a:bodyPr>
          <a:lstStyle/>
          <a:p>
            <a:pPr algn="r"/>
            <a:r>
              <a:rPr lang="en-US" sz="1200" dirty="0"/>
              <a:t>ASO and M3 Works</a:t>
            </a:r>
          </a:p>
        </p:txBody>
      </p:sp>
    </p:spTree>
    <p:extLst>
      <p:ext uri="{BB962C8B-B14F-4D97-AF65-F5344CB8AC3E}">
        <p14:creationId xmlns:p14="http://schemas.microsoft.com/office/powerpoint/2010/main" val="33174286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857B0-6463-ABE1-7D7B-4DF0EDB20A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90A3B0-9465-CF35-C686-792EBFD85631}"/>
              </a:ext>
            </a:extLst>
          </p:cNvPr>
          <p:cNvSpPr>
            <a:spLocks noGrp="1"/>
          </p:cNvSpPr>
          <p:nvPr>
            <p:ph type="title"/>
          </p:nvPr>
        </p:nvSpPr>
        <p:spPr/>
        <p:txBody>
          <a:bodyPr/>
          <a:lstStyle/>
          <a:p>
            <a:r>
              <a:rPr lang="en-US" dirty="0">
                <a:solidFill>
                  <a:schemeClr val="tx1"/>
                </a:solidFill>
              </a:rPr>
              <a:t>Difficulties Forecasting in Snow-Dominated Watersheds </a:t>
            </a:r>
          </a:p>
        </p:txBody>
      </p:sp>
      <p:sp>
        <p:nvSpPr>
          <p:cNvPr id="5" name="Slide Number Placeholder 4">
            <a:extLst>
              <a:ext uri="{FF2B5EF4-FFF2-40B4-BE49-F238E27FC236}">
                <a16:creationId xmlns:a16="http://schemas.microsoft.com/office/drawing/2014/main" id="{11507D0F-5539-B241-4628-BFA291202A84}"/>
              </a:ext>
            </a:extLst>
          </p:cNvPr>
          <p:cNvSpPr>
            <a:spLocks noGrp="1"/>
          </p:cNvSpPr>
          <p:nvPr>
            <p:ph type="sldNum" sz="quarter" idx="17"/>
          </p:nvPr>
        </p:nvSpPr>
        <p:spPr/>
        <p:txBody>
          <a:bodyPr/>
          <a:lstStyle/>
          <a:p>
            <a:fld id="{3B773CDB-7973-454B-9699-5CCFA043586B}" type="slidenum">
              <a:rPr lang="en-US" smtClean="0"/>
              <a:pPr/>
              <a:t>6</a:t>
            </a:fld>
            <a:endParaRPr lang="en-US" dirty="0"/>
          </a:p>
        </p:txBody>
      </p:sp>
      <p:sp>
        <p:nvSpPr>
          <p:cNvPr id="17" name="TextBox 16">
            <a:extLst>
              <a:ext uri="{FF2B5EF4-FFF2-40B4-BE49-F238E27FC236}">
                <a16:creationId xmlns:a16="http://schemas.microsoft.com/office/drawing/2014/main" id="{3E0B44D9-A765-241C-E1C5-D5EAAE2B3172}"/>
              </a:ext>
            </a:extLst>
          </p:cNvPr>
          <p:cNvSpPr txBox="1"/>
          <p:nvPr/>
        </p:nvSpPr>
        <p:spPr>
          <a:xfrm>
            <a:off x="609599" y="1081093"/>
            <a:ext cx="10722123" cy="2308324"/>
          </a:xfrm>
          <a:prstGeom prst="rect">
            <a:avLst/>
          </a:prstGeom>
          <a:noFill/>
        </p:spPr>
        <p:txBody>
          <a:bodyPr wrap="square">
            <a:spAutoFit/>
          </a:bodyPr>
          <a:lstStyle/>
          <a:p>
            <a:pPr marL="285750" indent="-285750">
              <a:buFont typeface="Arial" panose="020B0604020202020204" pitchFamily="34" charset="0"/>
              <a:buChar char="•"/>
            </a:pPr>
            <a:r>
              <a:rPr lang="en-US" dirty="0"/>
              <a:t>Snow is highly variable in space and time</a:t>
            </a:r>
          </a:p>
          <a:p>
            <a:pPr marL="742950" lvl="1" indent="-285750">
              <a:buFont typeface="Arial" panose="020B0604020202020204" pitchFamily="34" charset="0"/>
              <a:buChar char="•"/>
            </a:pPr>
            <a:r>
              <a:rPr lang="en-US" dirty="0"/>
              <a:t>Snow climate and topographic settings are highly variable</a:t>
            </a:r>
          </a:p>
          <a:p>
            <a:pPr marL="742950" lvl="1" indent="-285750">
              <a:buFont typeface="Arial" panose="020B0604020202020204" pitchFamily="34" charset="0"/>
              <a:buChar char="•"/>
            </a:pPr>
            <a:r>
              <a:rPr lang="en-US" dirty="0"/>
              <a:t>Historic patterns may not be useful</a:t>
            </a:r>
          </a:p>
          <a:p>
            <a:pPr marL="742950" lvl="1"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Improved understanding requires multi-scale, multi-sensor integration, and data-informed model developments</a:t>
            </a:r>
          </a:p>
        </p:txBody>
      </p:sp>
      <p:pic>
        <p:nvPicPr>
          <p:cNvPr id="3" name="Picture 2">
            <a:extLst>
              <a:ext uri="{FF2B5EF4-FFF2-40B4-BE49-F238E27FC236}">
                <a16:creationId xmlns:a16="http://schemas.microsoft.com/office/drawing/2014/main" id="{EDDA135F-248A-97B6-0AA5-71D90AC8600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76458" y="3429000"/>
            <a:ext cx="3610193" cy="2785448"/>
          </a:xfrm>
          <a:prstGeom prst="rect">
            <a:avLst/>
          </a:prstGeom>
        </p:spPr>
      </p:pic>
      <p:pic>
        <p:nvPicPr>
          <p:cNvPr id="4" name="Picture 2">
            <a:extLst>
              <a:ext uri="{FF2B5EF4-FFF2-40B4-BE49-F238E27FC236}">
                <a16:creationId xmlns:a16="http://schemas.microsoft.com/office/drawing/2014/main" id="{091C322D-48D2-09A6-9B24-AD635DF83D2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791" t="21372" r="3209" b="13791"/>
          <a:stretch/>
        </p:blipFill>
        <p:spPr bwMode="auto">
          <a:xfrm>
            <a:off x="5883302" y="3073340"/>
            <a:ext cx="5813449" cy="314110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6067E67D-CBC5-65EB-0AE0-EF829598215C}"/>
              </a:ext>
            </a:extLst>
          </p:cNvPr>
          <p:cNvSpPr txBox="1"/>
          <p:nvPr/>
        </p:nvSpPr>
        <p:spPr>
          <a:xfrm>
            <a:off x="10047003" y="6272129"/>
            <a:ext cx="664673" cy="600164"/>
          </a:xfrm>
          <a:prstGeom prst="rect">
            <a:avLst/>
          </a:prstGeom>
          <a:noFill/>
        </p:spPr>
        <p:txBody>
          <a:bodyPr wrap="square">
            <a:spAutoFit/>
          </a:bodyPr>
          <a:lstStyle/>
          <a:p>
            <a:pPr rtl="0">
              <a:buNone/>
            </a:pPr>
            <a:r>
              <a:rPr lang="en-US" sz="1100" b="0" i="1" u="none" strike="noStrike" dirty="0">
                <a:effectLst/>
                <a:latin typeface="Calibri" panose="020F0502020204030204" pitchFamily="34" charset="0"/>
              </a:rPr>
              <a:t>ASO and CA DWR</a:t>
            </a:r>
            <a:endParaRPr lang="en-US" sz="1100" b="0" dirty="0">
              <a:effectLst/>
            </a:endParaRPr>
          </a:p>
        </p:txBody>
      </p:sp>
      <p:sp>
        <p:nvSpPr>
          <p:cNvPr id="10" name="TextBox 9">
            <a:extLst>
              <a:ext uri="{FF2B5EF4-FFF2-40B4-BE49-F238E27FC236}">
                <a16:creationId xmlns:a16="http://schemas.microsoft.com/office/drawing/2014/main" id="{54DAE534-6B76-FBDB-AD3A-EE12C61BA6E2}"/>
              </a:ext>
            </a:extLst>
          </p:cNvPr>
          <p:cNvSpPr txBox="1"/>
          <p:nvPr/>
        </p:nvSpPr>
        <p:spPr>
          <a:xfrm>
            <a:off x="7105351" y="3766140"/>
            <a:ext cx="1825003" cy="738664"/>
          </a:xfrm>
          <a:prstGeom prst="rect">
            <a:avLst/>
          </a:prstGeom>
          <a:solidFill>
            <a:srgbClr val="F2F2F2">
              <a:alpha val="60000"/>
            </a:srgbClr>
          </a:solidFill>
        </p:spPr>
        <p:txBody>
          <a:bodyPr wrap="square">
            <a:spAutoFit/>
          </a:bodyPr>
          <a:lstStyle/>
          <a:p>
            <a:pPr algn="ctr" rtl="0">
              <a:buNone/>
            </a:pPr>
            <a:r>
              <a:rPr lang="en-US" sz="1400" b="0" i="0" u="none" strike="noStrike" dirty="0">
                <a:solidFill>
                  <a:srgbClr val="000000"/>
                </a:solidFill>
                <a:effectLst/>
                <a:latin typeface="Calibri" panose="020F0502020204030204" pitchFamily="34" charset="0"/>
              </a:rPr>
              <a:t>Integration of existing &amp; new forecast systems and data</a:t>
            </a:r>
            <a:endParaRPr lang="en-US" sz="1400" dirty="0"/>
          </a:p>
        </p:txBody>
      </p:sp>
      <p:sp>
        <p:nvSpPr>
          <p:cNvPr id="11" name="TextBox 10">
            <a:extLst>
              <a:ext uri="{FF2B5EF4-FFF2-40B4-BE49-F238E27FC236}">
                <a16:creationId xmlns:a16="http://schemas.microsoft.com/office/drawing/2014/main" id="{F208016D-923F-8259-60B3-1E2039D90FF8}"/>
              </a:ext>
            </a:extLst>
          </p:cNvPr>
          <p:cNvSpPr txBox="1"/>
          <p:nvPr/>
        </p:nvSpPr>
        <p:spPr>
          <a:xfrm>
            <a:off x="7105350" y="5651645"/>
            <a:ext cx="1825003" cy="523220"/>
          </a:xfrm>
          <a:prstGeom prst="rect">
            <a:avLst/>
          </a:prstGeom>
          <a:solidFill>
            <a:srgbClr val="F2F2F2">
              <a:alpha val="60000"/>
            </a:srgbClr>
          </a:solidFill>
        </p:spPr>
        <p:txBody>
          <a:bodyPr wrap="square">
            <a:spAutoFit/>
          </a:bodyPr>
          <a:lstStyle/>
          <a:p>
            <a:pPr algn="ctr"/>
            <a:r>
              <a:rPr lang="en-US" sz="1400" dirty="0">
                <a:solidFill>
                  <a:srgbClr val="000000"/>
                </a:solidFill>
                <a:latin typeface="Calibri" panose="020F0502020204030204" pitchFamily="34" charset="0"/>
              </a:rPr>
              <a:t>Physical snowpack </a:t>
            </a:r>
            <a:br>
              <a:rPr lang="en-US" sz="1400" dirty="0">
                <a:solidFill>
                  <a:srgbClr val="000000"/>
                </a:solidFill>
                <a:latin typeface="Calibri" panose="020F0502020204030204" pitchFamily="34" charset="0"/>
              </a:rPr>
            </a:br>
            <a:r>
              <a:rPr lang="en-US" sz="1400" dirty="0">
                <a:solidFill>
                  <a:srgbClr val="000000"/>
                </a:solidFill>
                <a:latin typeface="Calibri" panose="020F0502020204030204" pitchFamily="34" charset="0"/>
              </a:rPr>
              <a:t>&amp; hydrology modeling</a:t>
            </a:r>
            <a:endParaRPr lang="en-US" sz="1400" dirty="0"/>
          </a:p>
        </p:txBody>
      </p:sp>
      <p:sp>
        <p:nvSpPr>
          <p:cNvPr id="12" name="TextBox 11">
            <a:extLst>
              <a:ext uri="{FF2B5EF4-FFF2-40B4-BE49-F238E27FC236}">
                <a16:creationId xmlns:a16="http://schemas.microsoft.com/office/drawing/2014/main" id="{BC883B68-A302-422B-719E-9582470FA6BB}"/>
              </a:ext>
            </a:extLst>
          </p:cNvPr>
          <p:cNvSpPr txBox="1"/>
          <p:nvPr/>
        </p:nvSpPr>
        <p:spPr>
          <a:xfrm>
            <a:off x="10109670" y="5627458"/>
            <a:ext cx="1587081" cy="523220"/>
          </a:xfrm>
          <a:prstGeom prst="rect">
            <a:avLst/>
          </a:prstGeom>
          <a:solidFill>
            <a:srgbClr val="F2F2F2">
              <a:alpha val="60000"/>
            </a:srgbClr>
          </a:solidFill>
        </p:spPr>
        <p:txBody>
          <a:bodyPr wrap="square">
            <a:spAutoFit/>
          </a:bodyPr>
          <a:lstStyle/>
          <a:p>
            <a:pPr algn="ctr"/>
            <a:r>
              <a:rPr lang="en-US" sz="1400" dirty="0">
                <a:solidFill>
                  <a:srgbClr val="000000"/>
                </a:solidFill>
                <a:latin typeface="Calibri" panose="020F0502020204030204" pitchFamily="34" charset="0"/>
              </a:rPr>
              <a:t>Expanded ground station networks</a:t>
            </a:r>
            <a:endParaRPr lang="en-US" sz="1400" dirty="0"/>
          </a:p>
        </p:txBody>
      </p:sp>
    </p:spTree>
    <p:extLst>
      <p:ext uri="{BB962C8B-B14F-4D97-AF65-F5344CB8AC3E}">
        <p14:creationId xmlns:p14="http://schemas.microsoft.com/office/powerpoint/2010/main" val="26343982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0EA570-DE83-A704-AD4A-9EF263E70C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DCCD6A-739A-CA6C-FC17-7E0F980A282A}"/>
              </a:ext>
            </a:extLst>
          </p:cNvPr>
          <p:cNvSpPr>
            <a:spLocks noGrp="1"/>
          </p:cNvSpPr>
          <p:nvPr>
            <p:ph type="title"/>
          </p:nvPr>
        </p:nvSpPr>
        <p:spPr/>
        <p:txBody>
          <a:bodyPr/>
          <a:lstStyle/>
          <a:p>
            <a:r>
              <a:rPr lang="en-US" dirty="0">
                <a:solidFill>
                  <a:schemeClr val="tx1"/>
                </a:solidFill>
              </a:rPr>
              <a:t>Improving Measurement Capabilities</a:t>
            </a:r>
          </a:p>
        </p:txBody>
      </p:sp>
      <p:sp>
        <p:nvSpPr>
          <p:cNvPr id="5" name="Slide Number Placeholder 4">
            <a:extLst>
              <a:ext uri="{FF2B5EF4-FFF2-40B4-BE49-F238E27FC236}">
                <a16:creationId xmlns:a16="http://schemas.microsoft.com/office/drawing/2014/main" id="{FC10C81C-EEAA-8E07-0BCC-4162ED8485C3}"/>
              </a:ext>
            </a:extLst>
          </p:cNvPr>
          <p:cNvSpPr>
            <a:spLocks noGrp="1"/>
          </p:cNvSpPr>
          <p:nvPr>
            <p:ph type="sldNum" sz="quarter" idx="17"/>
          </p:nvPr>
        </p:nvSpPr>
        <p:spPr/>
        <p:txBody>
          <a:bodyPr/>
          <a:lstStyle/>
          <a:p>
            <a:fld id="{3B773CDB-7973-454B-9699-5CCFA043586B}" type="slidenum">
              <a:rPr lang="en-US" smtClean="0"/>
              <a:pPr/>
              <a:t>7</a:t>
            </a:fld>
            <a:endParaRPr lang="en-US" dirty="0"/>
          </a:p>
        </p:txBody>
      </p:sp>
      <p:sp>
        <p:nvSpPr>
          <p:cNvPr id="16" name="TextBox 15">
            <a:extLst>
              <a:ext uri="{FF2B5EF4-FFF2-40B4-BE49-F238E27FC236}">
                <a16:creationId xmlns:a16="http://schemas.microsoft.com/office/drawing/2014/main" id="{E8CF27FE-59E1-AA7E-7B77-9D6EEB898F43}"/>
              </a:ext>
            </a:extLst>
          </p:cNvPr>
          <p:cNvSpPr txBox="1"/>
          <p:nvPr/>
        </p:nvSpPr>
        <p:spPr>
          <a:xfrm>
            <a:off x="395655" y="1255684"/>
            <a:ext cx="4617624" cy="4154984"/>
          </a:xfrm>
          <a:prstGeom prst="rect">
            <a:avLst/>
          </a:prstGeom>
          <a:noFill/>
        </p:spPr>
        <p:txBody>
          <a:bodyPr wrap="square">
            <a:spAutoFit/>
          </a:bodyPr>
          <a:lstStyle/>
          <a:p>
            <a:pPr marL="285750" indent="-285750">
              <a:buFont typeface="Arial" panose="020B0604020202020204" pitchFamily="34" charset="0"/>
              <a:buChar char="•"/>
            </a:pPr>
            <a:r>
              <a:rPr lang="en-US" dirty="0"/>
              <a:t>Snow depth mapping using lidar combined with station or point density to develop distributed SWE product</a:t>
            </a:r>
          </a:p>
          <a:p>
            <a:pPr marL="742950" lvl="1" indent="-285750">
              <a:buFont typeface="Arial" panose="020B0604020202020204" pitchFamily="34" charset="0"/>
              <a:buChar char="•"/>
            </a:pPr>
            <a:r>
              <a:rPr lang="en-US" sz="1800" dirty="0"/>
              <a:t>Full-basin inventory from airborne platforms (ASO)</a:t>
            </a:r>
          </a:p>
          <a:p>
            <a:pPr marL="742950" lvl="1" indent="-285750">
              <a:buFont typeface="Arial" panose="020B0604020202020204" pitchFamily="34" charset="0"/>
              <a:buChar char="•"/>
            </a:pPr>
            <a:r>
              <a:rPr lang="en-US" sz="1800" dirty="0"/>
              <a:t>Sub-watershed scale using helicopter and drone</a:t>
            </a:r>
          </a:p>
          <a:p>
            <a:pPr marL="742950" lvl="1"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However, need to address snowpack reservoir volume quantification across the U.S. </a:t>
            </a:r>
          </a:p>
        </p:txBody>
      </p:sp>
      <p:pic>
        <p:nvPicPr>
          <p:cNvPr id="1026" name="Picture 2">
            <a:extLst>
              <a:ext uri="{FF2B5EF4-FFF2-40B4-BE49-F238E27FC236}">
                <a16:creationId xmlns:a16="http://schemas.microsoft.com/office/drawing/2014/main" id="{AE632C18-E34E-7942-925E-786CC86ADB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9302" y="1102066"/>
            <a:ext cx="6531482" cy="370921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AB34FD1A-8C6F-339B-485F-24159E9EC3D4}"/>
              </a:ext>
            </a:extLst>
          </p:cNvPr>
          <p:cNvSpPr txBox="1"/>
          <p:nvPr/>
        </p:nvSpPr>
        <p:spPr>
          <a:xfrm>
            <a:off x="9955850" y="4811282"/>
            <a:ext cx="1944934" cy="646331"/>
          </a:xfrm>
          <a:prstGeom prst="rect">
            <a:avLst/>
          </a:prstGeom>
          <a:noFill/>
        </p:spPr>
        <p:txBody>
          <a:bodyPr wrap="square">
            <a:spAutoFit/>
          </a:bodyPr>
          <a:lstStyle/>
          <a:p>
            <a:pPr algn="r"/>
            <a:r>
              <a:rPr lang="en-US" sz="1200" b="0" i="0" u="none" strike="noStrike" dirty="0">
                <a:solidFill>
                  <a:srgbClr val="000000"/>
                </a:solidFill>
                <a:effectLst/>
                <a:latin typeface="Calibri" panose="020F0502020204030204" pitchFamily="34" charset="0"/>
              </a:rPr>
              <a:t>ASO Snow Depth </a:t>
            </a:r>
          </a:p>
          <a:p>
            <a:pPr algn="r"/>
            <a:r>
              <a:rPr lang="en-US" sz="1200" dirty="0">
                <a:solidFill>
                  <a:srgbClr val="000000"/>
                </a:solidFill>
                <a:latin typeface="Calibri" panose="020F0502020204030204" pitchFamily="34" charset="0"/>
              </a:rPr>
              <a:t>Elk Range, Colorado </a:t>
            </a:r>
          </a:p>
          <a:p>
            <a:pPr algn="r"/>
            <a:r>
              <a:rPr lang="en-US" sz="1200" b="0" i="0" u="none" strike="noStrike" dirty="0">
                <a:solidFill>
                  <a:srgbClr val="000000"/>
                </a:solidFill>
                <a:effectLst/>
                <a:latin typeface="Calibri" panose="020F0502020204030204" pitchFamily="34" charset="0"/>
              </a:rPr>
              <a:t>April 2019</a:t>
            </a:r>
            <a:endParaRPr lang="en-US" sz="1200" dirty="0"/>
          </a:p>
        </p:txBody>
      </p:sp>
      <p:pic>
        <p:nvPicPr>
          <p:cNvPr id="1028" name="Picture 4">
            <a:extLst>
              <a:ext uri="{FF2B5EF4-FFF2-40B4-BE49-F238E27FC236}">
                <a16:creationId xmlns:a16="http://schemas.microsoft.com/office/drawing/2014/main" id="{252AA52C-5654-A662-4F78-3BB27B0186B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9969" y="4383993"/>
            <a:ext cx="2001547" cy="1487992"/>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A2FA7FF2-0825-7FD3-56C8-1EFBDC770C3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73226" y="4399606"/>
            <a:ext cx="1469547" cy="1651838"/>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cxnSp>
        <p:nvCxnSpPr>
          <p:cNvPr id="17" name="Straight Connector 16">
            <a:extLst>
              <a:ext uri="{FF2B5EF4-FFF2-40B4-BE49-F238E27FC236}">
                <a16:creationId xmlns:a16="http://schemas.microsoft.com/office/drawing/2014/main" id="{57250ED0-672F-E28D-9796-489B497432DE}"/>
              </a:ext>
            </a:extLst>
          </p:cNvPr>
          <p:cNvCxnSpPr>
            <a:cxnSpLocks/>
            <a:stCxn id="1028" idx="0"/>
          </p:cNvCxnSpPr>
          <p:nvPr/>
        </p:nvCxnSpPr>
        <p:spPr>
          <a:xfrm flipV="1">
            <a:off x="6590743" y="1751888"/>
            <a:ext cx="1886685" cy="2632105"/>
          </a:xfrm>
          <a:prstGeom prst="line">
            <a:avLst/>
          </a:prstGeom>
        </p:spPr>
        <p:style>
          <a:lnRef idx="3">
            <a:schemeClr val="dk1"/>
          </a:lnRef>
          <a:fillRef idx="0">
            <a:schemeClr val="dk1"/>
          </a:fillRef>
          <a:effectRef idx="2">
            <a:schemeClr val="dk1"/>
          </a:effectRef>
          <a:fontRef idx="minor">
            <a:schemeClr val="tx1"/>
          </a:fontRef>
        </p:style>
      </p:cxnSp>
      <p:sp>
        <p:nvSpPr>
          <p:cNvPr id="20" name="TextBox 19">
            <a:extLst>
              <a:ext uri="{FF2B5EF4-FFF2-40B4-BE49-F238E27FC236}">
                <a16:creationId xmlns:a16="http://schemas.microsoft.com/office/drawing/2014/main" id="{5191A5BE-5FBD-B33E-A412-48E09F7D5292}"/>
              </a:ext>
            </a:extLst>
          </p:cNvPr>
          <p:cNvSpPr txBox="1"/>
          <p:nvPr/>
        </p:nvSpPr>
        <p:spPr>
          <a:xfrm>
            <a:off x="6520443" y="5868451"/>
            <a:ext cx="1071073" cy="276999"/>
          </a:xfrm>
          <a:prstGeom prst="rect">
            <a:avLst/>
          </a:prstGeom>
          <a:noFill/>
        </p:spPr>
        <p:txBody>
          <a:bodyPr wrap="square">
            <a:spAutoFit/>
          </a:bodyPr>
          <a:lstStyle/>
          <a:p>
            <a:pPr algn="r"/>
            <a:r>
              <a:rPr lang="en-US" sz="1200" b="0" i="0" u="none" strike="noStrike" dirty="0">
                <a:solidFill>
                  <a:srgbClr val="000000"/>
                </a:solidFill>
                <a:effectLst/>
                <a:latin typeface="Calibri" panose="020F0502020204030204" pitchFamily="34" charset="0"/>
              </a:rPr>
              <a:t>Butte SNOTEL</a:t>
            </a:r>
            <a:endParaRPr lang="en-US" sz="1200" dirty="0"/>
          </a:p>
        </p:txBody>
      </p:sp>
      <p:cxnSp>
        <p:nvCxnSpPr>
          <p:cNvPr id="21" name="Straight Connector 20">
            <a:extLst>
              <a:ext uri="{FF2B5EF4-FFF2-40B4-BE49-F238E27FC236}">
                <a16:creationId xmlns:a16="http://schemas.microsoft.com/office/drawing/2014/main" id="{1597C509-8C1E-EE39-CC4C-04EC338291F3}"/>
              </a:ext>
            </a:extLst>
          </p:cNvPr>
          <p:cNvCxnSpPr>
            <a:cxnSpLocks/>
            <a:stCxn id="1030" idx="0"/>
          </p:cNvCxnSpPr>
          <p:nvPr/>
        </p:nvCxnSpPr>
        <p:spPr>
          <a:xfrm flipV="1">
            <a:off x="8708000" y="3170490"/>
            <a:ext cx="1615320" cy="1229116"/>
          </a:xfrm>
          <a:prstGeom prst="line">
            <a:avLst/>
          </a:prstGeom>
        </p:spPr>
        <p:style>
          <a:lnRef idx="3">
            <a:schemeClr val="dk1"/>
          </a:lnRef>
          <a:fillRef idx="0">
            <a:schemeClr val="dk1"/>
          </a:fillRef>
          <a:effectRef idx="2">
            <a:schemeClr val="dk1"/>
          </a:effectRef>
          <a:fontRef idx="minor">
            <a:schemeClr val="tx1"/>
          </a:fontRef>
        </p:style>
      </p:cxnSp>
      <p:sp>
        <p:nvSpPr>
          <p:cNvPr id="25" name="TextBox 24">
            <a:extLst>
              <a:ext uri="{FF2B5EF4-FFF2-40B4-BE49-F238E27FC236}">
                <a16:creationId xmlns:a16="http://schemas.microsoft.com/office/drawing/2014/main" id="{A1B7334F-8A3E-F409-8004-34729F6F3738}"/>
              </a:ext>
            </a:extLst>
          </p:cNvPr>
          <p:cNvSpPr txBox="1"/>
          <p:nvPr/>
        </p:nvSpPr>
        <p:spPr>
          <a:xfrm>
            <a:off x="7788536" y="6040398"/>
            <a:ext cx="1654237" cy="276999"/>
          </a:xfrm>
          <a:prstGeom prst="rect">
            <a:avLst/>
          </a:prstGeom>
          <a:noFill/>
        </p:spPr>
        <p:txBody>
          <a:bodyPr wrap="square">
            <a:spAutoFit/>
          </a:bodyPr>
          <a:lstStyle/>
          <a:p>
            <a:pPr algn="r"/>
            <a:r>
              <a:rPr lang="en-US" sz="1200" b="0" i="0" u="none" strike="noStrike" dirty="0">
                <a:solidFill>
                  <a:srgbClr val="000000"/>
                </a:solidFill>
                <a:effectLst/>
                <a:latin typeface="Calibri" panose="020F0502020204030204" pitchFamily="34" charset="0"/>
              </a:rPr>
              <a:t>Schofield Pass SNOTEL</a:t>
            </a:r>
            <a:endParaRPr lang="en-US" sz="1200" dirty="0"/>
          </a:p>
        </p:txBody>
      </p:sp>
    </p:spTree>
    <p:extLst>
      <p:ext uri="{BB962C8B-B14F-4D97-AF65-F5344CB8AC3E}">
        <p14:creationId xmlns:p14="http://schemas.microsoft.com/office/powerpoint/2010/main" val="30456709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C67BC-45E6-826A-852A-95BBA5AF0EA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2ADA1C8-82A4-6B74-0C9E-694F14C766B9}"/>
              </a:ext>
            </a:extLst>
          </p:cNvPr>
          <p:cNvPicPr>
            <a:picLocks noChangeAspect="1"/>
          </p:cNvPicPr>
          <p:nvPr/>
        </p:nvPicPr>
        <p:blipFill>
          <a:blip r:embed="rId3"/>
          <a:stretch>
            <a:fillRect/>
          </a:stretch>
        </p:blipFill>
        <p:spPr>
          <a:xfrm>
            <a:off x="4220266" y="3428999"/>
            <a:ext cx="7574162" cy="1912121"/>
          </a:xfrm>
          <a:prstGeom prst="rect">
            <a:avLst/>
          </a:prstGeom>
        </p:spPr>
      </p:pic>
      <p:sp>
        <p:nvSpPr>
          <p:cNvPr id="2" name="Title 1">
            <a:extLst>
              <a:ext uri="{FF2B5EF4-FFF2-40B4-BE49-F238E27FC236}">
                <a16:creationId xmlns:a16="http://schemas.microsoft.com/office/drawing/2014/main" id="{923F378D-643B-7CB7-DB4F-DA8014DBAA59}"/>
              </a:ext>
            </a:extLst>
          </p:cNvPr>
          <p:cNvSpPr>
            <a:spLocks noGrp="1"/>
          </p:cNvSpPr>
          <p:nvPr>
            <p:ph type="title"/>
          </p:nvPr>
        </p:nvSpPr>
        <p:spPr/>
        <p:txBody>
          <a:bodyPr/>
          <a:lstStyle/>
          <a:p>
            <a:r>
              <a:rPr lang="en-US" dirty="0">
                <a:solidFill>
                  <a:schemeClr val="tx1"/>
                </a:solidFill>
              </a:rPr>
              <a:t>Existing Modeling of Snow Water Equivalent</a:t>
            </a:r>
          </a:p>
        </p:txBody>
      </p:sp>
      <p:sp>
        <p:nvSpPr>
          <p:cNvPr id="5" name="Slide Number Placeholder 4">
            <a:extLst>
              <a:ext uri="{FF2B5EF4-FFF2-40B4-BE49-F238E27FC236}">
                <a16:creationId xmlns:a16="http://schemas.microsoft.com/office/drawing/2014/main" id="{A5D04391-489D-ED2A-B1BC-0F59E4035746}"/>
              </a:ext>
            </a:extLst>
          </p:cNvPr>
          <p:cNvSpPr>
            <a:spLocks noGrp="1"/>
          </p:cNvSpPr>
          <p:nvPr>
            <p:ph type="sldNum" sz="quarter" idx="17"/>
          </p:nvPr>
        </p:nvSpPr>
        <p:spPr/>
        <p:txBody>
          <a:bodyPr/>
          <a:lstStyle/>
          <a:p>
            <a:fld id="{3B773CDB-7973-454B-9699-5CCFA043586B}" type="slidenum">
              <a:rPr lang="en-US" smtClean="0"/>
              <a:pPr/>
              <a:t>8</a:t>
            </a:fld>
            <a:endParaRPr lang="en-US" dirty="0"/>
          </a:p>
        </p:txBody>
      </p:sp>
      <p:pic>
        <p:nvPicPr>
          <p:cNvPr id="8" name="Picture 7">
            <a:extLst>
              <a:ext uri="{FF2B5EF4-FFF2-40B4-BE49-F238E27FC236}">
                <a16:creationId xmlns:a16="http://schemas.microsoft.com/office/drawing/2014/main" id="{A734C711-FDB2-6732-203B-FD81E8E6E00D}"/>
              </a:ext>
            </a:extLst>
          </p:cNvPr>
          <p:cNvPicPr>
            <a:picLocks noChangeAspect="1"/>
          </p:cNvPicPr>
          <p:nvPr/>
        </p:nvPicPr>
        <p:blipFill>
          <a:blip r:embed="rId4"/>
          <a:stretch>
            <a:fillRect/>
          </a:stretch>
        </p:blipFill>
        <p:spPr>
          <a:xfrm>
            <a:off x="4220266" y="1223359"/>
            <a:ext cx="7574162" cy="2025106"/>
          </a:xfrm>
          <a:prstGeom prst="rect">
            <a:avLst/>
          </a:prstGeom>
        </p:spPr>
      </p:pic>
      <p:pic>
        <p:nvPicPr>
          <p:cNvPr id="10" name="Picture 9">
            <a:extLst>
              <a:ext uri="{FF2B5EF4-FFF2-40B4-BE49-F238E27FC236}">
                <a16:creationId xmlns:a16="http://schemas.microsoft.com/office/drawing/2014/main" id="{BDDC39DA-A25E-F50D-D636-1A2B59166C24}"/>
              </a:ext>
            </a:extLst>
          </p:cNvPr>
          <p:cNvPicPr>
            <a:picLocks noChangeAspect="1"/>
          </p:cNvPicPr>
          <p:nvPr/>
        </p:nvPicPr>
        <p:blipFill>
          <a:blip r:embed="rId5"/>
          <a:stretch>
            <a:fillRect/>
          </a:stretch>
        </p:blipFill>
        <p:spPr>
          <a:xfrm>
            <a:off x="10667531" y="1439599"/>
            <a:ext cx="1109804" cy="821817"/>
          </a:xfrm>
          <a:prstGeom prst="rect">
            <a:avLst/>
          </a:prstGeom>
        </p:spPr>
      </p:pic>
      <p:sp>
        <p:nvSpPr>
          <p:cNvPr id="15" name="TextBox 14">
            <a:extLst>
              <a:ext uri="{FF2B5EF4-FFF2-40B4-BE49-F238E27FC236}">
                <a16:creationId xmlns:a16="http://schemas.microsoft.com/office/drawing/2014/main" id="{828630A9-E9C9-0D04-687C-44B0BE05CC87}"/>
              </a:ext>
            </a:extLst>
          </p:cNvPr>
          <p:cNvSpPr txBox="1"/>
          <p:nvPr/>
        </p:nvSpPr>
        <p:spPr>
          <a:xfrm>
            <a:off x="4750331" y="3390731"/>
            <a:ext cx="3024554" cy="400110"/>
          </a:xfrm>
          <a:prstGeom prst="rect">
            <a:avLst/>
          </a:prstGeom>
          <a:noFill/>
        </p:spPr>
        <p:txBody>
          <a:bodyPr wrap="square" rtlCol="0">
            <a:spAutoFit/>
          </a:bodyPr>
          <a:lstStyle/>
          <a:p>
            <a:r>
              <a:rPr lang="en-US" sz="2000" dirty="0">
                <a:solidFill>
                  <a:schemeClr val="bg1"/>
                </a:solidFill>
              </a:rPr>
              <a:t>American River Basin</a:t>
            </a:r>
          </a:p>
        </p:txBody>
      </p:sp>
      <p:sp>
        <p:nvSpPr>
          <p:cNvPr id="3" name="TextBox 2">
            <a:extLst>
              <a:ext uri="{FF2B5EF4-FFF2-40B4-BE49-F238E27FC236}">
                <a16:creationId xmlns:a16="http://schemas.microsoft.com/office/drawing/2014/main" id="{BDCEDE8D-376D-23F8-DD42-B0A321F18A28}"/>
              </a:ext>
            </a:extLst>
          </p:cNvPr>
          <p:cNvSpPr txBox="1"/>
          <p:nvPr/>
        </p:nvSpPr>
        <p:spPr>
          <a:xfrm>
            <a:off x="4220266" y="1180805"/>
            <a:ext cx="3749551" cy="400110"/>
          </a:xfrm>
          <a:prstGeom prst="rect">
            <a:avLst/>
          </a:prstGeom>
          <a:noFill/>
        </p:spPr>
        <p:txBody>
          <a:bodyPr wrap="square" rtlCol="0">
            <a:spAutoFit/>
          </a:bodyPr>
          <a:lstStyle/>
          <a:p>
            <a:r>
              <a:rPr lang="en-US" sz="2000" dirty="0">
                <a:solidFill>
                  <a:schemeClr val="bg1"/>
                </a:solidFill>
              </a:rPr>
              <a:t>Pit at Shasta Lake River Basin</a:t>
            </a:r>
          </a:p>
        </p:txBody>
      </p:sp>
      <p:sp>
        <p:nvSpPr>
          <p:cNvPr id="4" name="TextBox 3">
            <a:extLst>
              <a:ext uri="{FF2B5EF4-FFF2-40B4-BE49-F238E27FC236}">
                <a16:creationId xmlns:a16="http://schemas.microsoft.com/office/drawing/2014/main" id="{E9AB55F5-FFA3-21B4-44F4-3F3A8F0DA160}"/>
              </a:ext>
            </a:extLst>
          </p:cNvPr>
          <p:cNvSpPr txBox="1"/>
          <p:nvPr/>
        </p:nvSpPr>
        <p:spPr>
          <a:xfrm>
            <a:off x="7150666" y="5341120"/>
            <a:ext cx="4643762" cy="276999"/>
          </a:xfrm>
          <a:prstGeom prst="rect">
            <a:avLst/>
          </a:prstGeom>
          <a:noFill/>
        </p:spPr>
        <p:txBody>
          <a:bodyPr wrap="square" rtlCol="0">
            <a:spAutoFit/>
          </a:bodyPr>
          <a:lstStyle/>
          <a:p>
            <a:pPr algn="r"/>
            <a:r>
              <a:rPr lang="en-US" sz="1200" dirty="0"/>
              <a:t>California Cooperative Snow Surveys Program, Model Dashboard</a:t>
            </a:r>
          </a:p>
        </p:txBody>
      </p:sp>
      <p:pic>
        <p:nvPicPr>
          <p:cNvPr id="11" name="Picture 10">
            <a:extLst>
              <a:ext uri="{FF2B5EF4-FFF2-40B4-BE49-F238E27FC236}">
                <a16:creationId xmlns:a16="http://schemas.microsoft.com/office/drawing/2014/main" id="{26896508-7393-9877-AE0C-333CCC483891}"/>
              </a:ext>
            </a:extLst>
          </p:cNvPr>
          <p:cNvPicPr>
            <a:picLocks noChangeAspect="1"/>
          </p:cNvPicPr>
          <p:nvPr/>
        </p:nvPicPr>
        <p:blipFill>
          <a:blip r:embed="rId6"/>
          <a:stretch>
            <a:fillRect/>
          </a:stretch>
        </p:blipFill>
        <p:spPr>
          <a:xfrm>
            <a:off x="10558540" y="3444490"/>
            <a:ext cx="1167228" cy="1426613"/>
          </a:xfrm>
          <a:prstGeom prst="rect">
            <a:avLst/>
          </a:prstGeom>
        </p:spPr>
      </p:pic>
      <p:sp>
        <p:nvSpPr>
          <p:cNvPr id="16" name="TextBox 15">
            <a:extLst>
              <a:ext uri="{FF2B5EF4-FFF2-40B4-BE49-F238E27FC236}">
                <a16:creationId xmlns:a16="http://schemas.microsoft.com/office/drawing/2014/main" id="{BBE30AFA-C9D0-424A-2177-35AB913C2173}"/>
              </a:ext>
            </a:extLst>
          </p:cNvPr>
          <p:cNvSpPr txBox="1"/>
          <p:nvPr/>
        </p:nvSpPr>
        <p:spPr>
          <a:xfrm>
            <a:off x="395655" y="1255684"/>
            <a:ext cx="3706326" cy="4431983"/>
          </a:xfrm>
          <a:prstGeom prst="rect">
            <a:avLst/>
          </a:prstGeom>
          <a:noFill/>
        </p:spPr>
        <p:txBody>
          <a:bodyPr wrap="square">
            <a:spAutoFit/>
          </a:bodyPr>
          <a:lstStyle/>
          <a:p>
            <a:pPr marL="285750" indent="-285750">
              <a:buFont typeface="Arial" panose="020B0604020202020204" pitchFamily="34" charset="0"/>
              <a:buChar char="•"/>
            </a:pPr>
            <a:r>
              <a:rPr lang="en-US" dirty="0"/>
              <a:t>How do we know how much SWE is in a watershed?</a:t>
            </a:r>
          </a:p>
          <a:p>
            <a:pPr marL="742950" lvl="1" indent="-285750">
              <a:buFont typeface="Arial" panose="020B0604020202020204" pitchFamily="34" charset="0"/>
              <a:buChar char="•"/>
            </a:pPr>
            <a:r>
              <a:rPr lang="en-US" sz="1800" dirty="0"/>
              <a:t>American River Basin – ASO flights are the authoritative reference</a:t>
            </a:r>
          </a:p>
          <a:p>
            <a:pPr marL="742950" lvl="1" indent="-285750">
              <a:buFont typeface="Arial" panose="020B0604020202020204" pitchFamily="34" charset="0"/>
              <a:buChar char="•"/>
            </a:pPr>
            <a:r>
              <a:rPr lang="en-US" sz="1800" dirty="0"/>
              <a:t>Shasta – high variability with no known answer</a:t>
            </a:r>
          </a:p>
          <a:p>
            <a:pPr marL="742950" lvl="1"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Ingesting snow depth measurements, how much better of an answer are we getting?</a:t>
            </a:r>
          </a:p>
        </p:txBody>
      </p:sp>
    </p:spTree>
    <p:extLst>
      <p:ext uri="{BB962C8B-B14F-4D97-AF65-F5344CB8AC3E}">
        <p14:creationId xmlns:p14="http://schemas.microsoft.com/office/powerpoint/2010/main" val="33087503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CC30C9-957A-D5FD-535C-BE10EC8BC8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B3AEE5-ECB0-8511-9BA2-7DB908CFD831}"/>
              </a:ext>
            </a:extLst>
          </p:cNvPr>
          <p:cNvSpPr>
            <a:spLocks noGrp="1"/>
          </p:cNvSpPr>
          <p:nvPr>
            <p:ph type="title"/>
          </p:nvPr>
        </p:nvSpPr>
        <p:spPr/>
        <p:txBody>
          <a:bodyPr/>
          <a:lstStyle/>
          <a:p>
            <a:r>
              <a:rPr lang="en-US" dirty="0">
                <a:solidFill>
                  <a:schemeClr val="tx1"/>
                </a:solidFill>
              </a:rPr>
              <a:t>Constrain Uncertainty in Snow-Dominated Watersheds</a:t>
            </a:r>
          </a:p>
        </p:txBody>
      </p:sp>
      <p:sp>
        <p:nvSpPr>
          <p:cNvPr id="5" name="Slide Number Placeholder 4">
            <a:extLst>
              <a:ext uri="{FF2B5EF4-FFF2-40B4-BE49-F238E27FC236}">
                <a16:creationId xmlns:a16="http://schemas.microsoft.com/office/drawing/2014/main" id="{EE0FF5D9-0531-0547-17B1-061D3A6E0027}"/>
              </a:ext>
            </a:extLst>
          </p:cNvPr>
          <p:cNvSpPr>
            <a:spLocks noGrp="1"/>
          </p:cNvSpPr>
          <p:nvPr>
            <p:ph type="sldNum" sz="quarter" idx="17"/>
          </p:nvPr>
        </p:nvSpPr>
        <p:spPr/>
        <p:txBody>
          <a:bodyPr/>
          <a:lstStyle/>
          <a:p>
            <a:fld id="{3B773CDB-7973-454B-9699-5CCFA043586B}" type="slidenum">
              <a:rPr lang="en-US" smtClean="0"/>
              <a:pPr/>
              <a:t>9</a:t>
            </a:fld>
            <a:endParaRPr lang="en-US" dirty="0"/>
          </a:p>
        </p:txBody>
      </p:sp>
      <p:sp>
        <p:nvSpPr>
          <p:cNvPr id="3" name="Rectangle 2">
            <a:extLst>
              <a:ext uri="{FF2B5EF4-FFF2-40B4-BE49-F238E27FC236}">
                <a16:creationId xmlns:a16="http://schemas.microsoft.com/office/drawing/2014/main" id="{20298403-3399-E82E-65A5-396DACC3CD1A}"/>
              </a:ext>
            </a:extLst>
          </p:cNvPr>
          <p:cNvSpPr/>
          <p:nvPr/>
        </p:nvSpPr>
        <p:spPr>
          <a:xfrm>
            <a:off x="581113" y="1340628"/>
            <a:ext cx="3298678" cy="4299596"/>
          </a:xfrm>
          <a:prstGeom prst="rect">
            <a:avLst/>
          </a:prstGeom>
          <a:solidFill>
            <a:schemeClr val="accent3">
              <a:lumMod val="20000"/>
              <a:lumOff val="80000"/>
            </a:schemeClr>
          </a:solidFill>
          <a:ln>
            <a:solidFill>
              <a:schemeClr val="tx1"/>
            </a:solidFill>
          </a:ln>
        </p:spPr>
        <p:style>
          <a:lnRef idx="2">
            <a:schemeClr val="accent3">
              <a:shade val="15000"/>
            </a:schemeClr>
          </a:lnRef>
          <a:fillRef idx="1">
            <a:schemeClr val="accent3"/>
          </a:fillRef>
          <a:effectRef idx="0">
            <a:schemeClr val="accent3"/>
          </a:effectRef>
          <a:fontRef idx="minor">
            <a:schemeClr val="lt1"/>
          </a:fontRef>
        </p:style>
        <p:txBody>
          <a:bodyPr rtlCol="0" anchor="t"/>
          <a:lstStyle/>
          <a:p>
            <a:pPr algn="ctr"/>
            <a:r>
              <a:rPr lang="en-US" b="1" dirty="0">
                <a:solidFill>
                  <a:schemeClr val="tx1"/>
                </a:solidFill>
              </a:rPr>
              <a:t>Meteorology</a:t>
            </a:r>
          </a:p>
          <a:p>
            <a:pPr algn="ctr"/>
            <a:endParaRPr lang="en-US" dirty="0">
              <a:solidFill>
                <a:schemeClr val="tx1"/>
              </a:solidFill>
            </a:endParaRPr>
          </a:p>
          <a:p>
            <a:pPr marL="342900" indent="-342900">
              <a:buFont typeface="Arial" panose="020B0604020202020204" pitchFamily="34" charset="0"/>
              <a:buChar char="•"/>
            </a:pPr>
            <a:r>
              <a:rPr lang="en-US" sz="1600" dirty="0">
                <a:solidFill>
                  <a:schemeClr val="tx1"/>
                </a:solidFill>
              </a:rPr>
              <a:t>Spatial and temporal  observations</a:t>
            </a:r>
          </a:p>
          <a:p>
            <a:pPr marL="800100" lvl="1" indent="-342900">
              <a:buFont typeface="Arial" panose="020B0604020202020204" pitchFamily="34" charset="0"/>
              <a:buChar char="•"/>
            </a:pPr>
            <a:r>
              <a:rPr lang="en-US" sz="1600" dirty="0">
                <a:solidFill>
                  <a:schemeClr val="tx1"/>
                </a:solidFill>
              </a:rPr>
              <a:t>Air temperature</a:t>
            </a:r>
          </a:p>
          <a:p>
            <a:pPr marL="800100" lvl="1" indent="-342900">
              <a:buFont typeface="Arial" panose="020B0604020202020204" pitchFamily="34" charset="0"/>
              <a:buChar char="•"/>
            </a:pPr>
            <a:r>
              <a:rPr lang="en-US" sz="1600" dirty="0">
                <a:solidFill>
                  <a:schemeClr val="tx1"/>
                </a:solidFill>
              </a:rPr>
              <a:t>Precipitation quantity &amp; phase</a:t>
            </a:r>
          </a:p>
          <a:p>
            <a:pPr marL="800100" lvl="1" indent="-342900">
              <a:buFont typeface="Arial" panose="020B0604020202020204" pitchFamily="34" charset="0"/>
              <a:buChar char="•"/>
            </a:pPr>
            <a:r>
              <a:rPr lang="en-US" sz="1600" dirty="0">
                <a:solidFill>
                  <a:schemeClr val="tx1"/>
                </a:solidFill>
              </a:rPr>
              <a:t>Energy fluxes (radiation and turbulent fluxes)</a:t>
            </a:r>
          </a:p>
          <a:p>
            <a:pPr marL="800100" lvl="1" indent="-342900">
              <a:buFont typeface="Arial" panose="020B0604020202020204" pitchFamily="34" charset="0"/>
              <a:buChar char="•"/>
            </a:pPr>
            <a:r>
              <a:rPr lang="en-US" sz="1600" dirty="0">
                <a:solidFill>
                  <a:schemeClr val="tx1"/>
                </a:solidFill>
              </a:rPr>
              <a:t>Solid precipitation interactions with terrain and vegetation</a:t>
            </a:r>
          </a:p>
          <a:p>
            <a:pPr marL="342900" indent="-342900">
              <a:buFont typeface="Arial" panose="020B0604020202020204" pitchFamily="34" charset="0"/>
              <a:buChar char="•"/>
            </a:pPr>
            <a:endParaRPr lang="en-US" sz="1600" dirty="0">
              <a:solidFill>
                <a:schemeClr val="tx1"/>
              </a:solidFill>
            </a:endParaRPr>
          </a:p>
          <a:p>
            <a:pPr marL="342900" indent="-342900">
              <a:buFont typeface="Arial" panose="020B0604020202020204" pitchFamily="34" charset="0"/>
              <a:buChar char="•"/>
            </a:pPr>
            <a:r>
              <a:rPr lang="en-US" sz="1600" dirty="0">
                <a:solidFill>
                  <a:schemeClr val="tx1"/>
                </a:solidFill>
              </a:rPr>
              <a:t>Weather forecasting</a:t>
            </a:r>
          </a:p>
          <a:p>
            <a:pPr marL="800100" lvl="1" indent="-342900">
              <a:buFont typeface="Arial" panose="020B0604020202020204" pitchFamily="34" charset="0"/>
              <a:buChar char="•"/>
            </a:pPr>
            <a:r>
              <a:rPr lang="en-US" sz="1600" dirty="0">
                <a:solidFill>
                  <a:schemeClr val="tx1"/>
                </a:solidFill>
              </a:rPr>
              <a:t>Short- to medium-term conditions</a:t>
            </a:r>
          </a:p>
        </p:txBody>
      </p:sp>
      <p:sp>
        <p:nvSpPr>
          <p:cNvPr id="4" name="Rectangle 3">
            <a:extLst>
              <a:ext uri="{FF2B5EF4-FFF2-40B4-BE49-F238E27FC236}">
                <a16:creationId xmlns:a16="http://schemas.microsoft.com/office/drawing/2014/main" id="{1B69F7F1-AD08-2EC6-B71B-D0C16F2DB872}"/>
              </a:ext>
            </a:extLst>
          </p:cNvPr>
          <p:cNvSpPr/>
          <p:nvPr/>
        </p:nvSpPr>
        <p:spPr>
          <a:xfrm>
            <a:off x="4446661" y="1340626"/>
            <a:ext cx="3298678" cy="4299595"/>
          </a:xfrm>
          <a:prstGeom prst="rect">
            <a:avLst/>
          </a:prstGeom>
          <a:solidFill>
            <a:schemeClr val="tx2">
              <a:lumMod val="20000"/>
              <a:lumOff val="80000"/>
            </a:schemeClr>
          </a:solidFill>
          <a:ln>
            <a:solidFill>
              <a:schemeClr val="tx1"/>
            </a:solidFill>
          </a:ln>
        </p:spPr>
        <p:style>
          <a:lnRef idx="2">
            <a:schemeClr val="accent3">
              <a:shade val="15000"/>
            </a:schemeClr>
          </a:lnRef>
          <a:fillRef idx="1">
            <a:schemeClr val="accent3"/>
          </a:fillRef>
          <a:effectRef idx="0">
            <a:schemeClr val="accent3"/>
          </a:effectRef>
          <a:fontRef idx="minor">
            <a:schemeClr val="lt1"/>
          </a:fontRef>
        </p:style>
        <p:txBody>
          <a:bodyPr rtlCol="0" anchor="t"/>
          <a:lstStyle/>
          <a:p>
            <a:pPr algn="ctr"/>
            <a:r>
              <a:rPr lang="en-US" b="1" dirty="0">
                <a:solidFill>
                  <a:schemeClr val="tx1"/>
                </a:solidFill>
              </a:rPr>
              <a:t>Snowpack</a:t>
            </a:r>
          </a:p>
          <a:p>
            <a:pPr algn="ctr"/>
            <a:endParaRPr lang="en-US" dirty="0">
              <a:solidFill>
                <a:schemeClr val="tx1"/>
              </a:solidFill>
            </a:endParaRPr>
          </a:p>
          <a:p>
            <a:pPr marL="342900" indent="-342900">
              <a:buFont typeface="Arial" panose="020B0604020202020204" pitchFamily="34" charset="0"/>
              <a:buChar char="•"/>
            </a:pPr>
            <a:r>
              <a:rPr lang="en-US" sz="1600" dirty="0">
                <a:solidFill>
                  <a:schemeClr val="tx1"/>
                </a:solidFill>
              </a:rPr>
              <a:t>Spatial and temporal observations</a:t>
            </a:r>
          </a:p>
          <a:p>
            <a:pPr marL="800100" lvl="1" indent="-342900">
              <a:buFont typeface="Arial" panose="020B0604020202020204" pitchFamily="34" charset="0"/>
              <a:buChar char="•"/>
            </a:pPr>
            <a:r>
              <a:rPr lang="en-US" sz="1600" dirty="0">
                <a:solidFill>
                  <a:schemeClr val="tx1"/>
                </a:solidFill>
              </a:rPr>
              <a:t>Snow depth</a:t>
            </a:r>
          </a:p>
          <a:p>
            <a:pPr marL="800100" lvl="1" indent="-342900">
              <a:buFont typeface="Arial" panose="020B0604020202020204" pitchFamily="34" charset="0"/>
              <a:buChar char="•"/>
            </a:pPr>
            <a:r>
              <a:rPr lang="en-US" sz="1600" dirty="0">
                <a:solidFill>
                  <a:schemeClr val="tx1"/>
                </a:solidFill>
              </a:rPr>
              <a:t>Density</a:t>
            </a:r>
          </a:p>
          <a:p>
            <a:pPr marL="342900" indent="-342900">
              <a:buFont typeface="Arial" panose="020B0604020202020204" pitchFamily="34" charset="0"/>
              <a:buChar char="•"/>
            </a:pPr>
            <a:endParaRPr lang="en-US" sz="1600" dirty="0">
              <a:solidFill>
                <a:schemeClr val="tx1"/>
              </a:solidFill>
            </a:endParaRPr>
          </a:p>
          <a:p>
            <a:pPr marL="342900" indent="-342900">
              <a:buFont typeface="Arial" panose="020B0604020202020204" pitchFamily="34" charset="0"/>
              <a:buChar char="•"/>
            </a:pPr>
            <a:r>
              <a:rPr lang="en-US" sz="1600" dirty="0">
                <a:solidFill>
                  <a:schemeClr val="tx1"/>
                </a:solidFill>
              </a:rPr>
              <a:t>Snowpack model physics</a:t>
            </a:r>
          </a:p>
          <a:p>
            <a:pPr marL="800100" lvl="1" indent="-342900">
              <a:buFont typeface="Arial" panose="020B0604020202020204" pitchFamily="34" charset="0"/>
              <a:buChar char="•"/>
            </a:pPr>
            <a:r>
              <a:rPr lang="en-US" sz="1600" dirty="0">
                <a:solidFill>
                  <a:schemeClr val="tx1"/>
                </a:solidFill>
              </a:rPr>
              <a:t>Forcing data</a:t>
            </a:r>
          </a:p>
          <a:p>
            <a:pPr marL="800100" lvl="1" indent="-342900">
              <a:buFont typeface="Arial" panose="020B0604020202020204" pitchFamily="34" charset="0"/>
              <a:buChar char="•"/>
            </a:pPr>
            <a:r>
              <a:rPr lang="en-US" sz="1600" dirty="0">
                <a:solidFill>
                  <a:schemeClr val="tx1"/>
                </a:solidFill>
              </a:rPr>
              <a:t>Calibration data</a:t>
            </a:r>
          </a:p>
          <a:p>
            <a:pPr marL="800100" lvl="1" indent="-342900">
              <a:buFont typeface="Arial" panose="020B0604020202020204" pitchFamily="34" charset="0"/>
              <a:buChar char="•"/>
            </a:pPr>
            <a:r>
              <a:rPr lang="en-US" sz="1600" dirty="0">
                <a:solidFill>
                  <a:schemeClr val="tx1"/>
                </a:solidFill>
              </a:rPr>
              <a:t>Snowpack evolution</a:t>
            </a:r>
          </a:p>
          <a:p>
            <a:pPr marL="1257300" lvl="2" indent="-342900">
              <a:buFont typeface="Arial" panose="020B0604020202020204" pitchFamily="34" charset="0"/>
              <a:buChar char="•"/>
            </a:pPr>
            <a:r>
              <a:rPr lang="en-US" sz="1600" dirty="0">
                <a:solidFill>
                  <a:schemeClr val="tx1"/>
                </a:solidFill>
              </a:rPr>
              <a:t>Redistribution</a:t>
            </a:r>
          </a:p>
          <a:p>
            <a:pPr marL="1257300" lvl="2" indent="-342900">
              <a:buFont typeface="Arial" panose="020B0604020202020204" pitchFamily="34" charset="0"/>
              <a:buChar char="•"/>
            </a:pPr>
            <a:r>
              <a:rPr lang="en-US" sz="1600" dirty="0">
                <a:solidFill>
                  <a:schemeClr val="tx1"/>
                </a:solidFill>
              </a:rPr>
              <a:t>Sublimation </a:t>
            </a:r>
          </a:p>
          <a:p>
            <a:pPr marL="1257300" lvl="2" indent="-342900">
              <a:buFont typeface="Arial" panose="020B0604020202020204" pitchFamily="34" charset="0"/>
              <a:buChar char="•"/>
            </a:pPr>
            <a:r>
              <a:rPr lang="en-US" sz="1600" dirty="0">
                <a:solidFill>
                  <a:schemeClr val="tx1"/>
                </a:solidFill>
              </a:rPr>
              <a:t>Melt rate</a:t>
            </a:r>
          </a:p>
          <a:p>
            <a:pPr marL="800100" lvl="1" indent="-342900">
              <a:buFont typeface="Arial" panose="020B0604020202020204" pitchFamily="34" charset="0"/>
              <a:buChar char="•"/>
            </a:pPr>
            <a:endParaRPr lang="en-US" sz="1600" dirty="0">
              <a:solidFill>
                <a:schemeClr val="tx1"/>
              </a:solidFill>
            </a:endParaRPr>
          </a:p>
          <a:p>
            <a:pPr marL="342900" indent="-342900">
              <a:buFont typeface="Arial" panose="020B0604020202020204" pitchFamily="34" charset="0"/>
              <a:buChar char="•"/>
            </a:pPr>
            <a:endParaRPr lang="en-US" sz="1600" dirty="0">
              <a:solidFill>
                <a:schemeClr val="tx1"/>
              </a:solidFill>
            </a:endParaRPr>
          </a:p>
        </p:txBody>
      </p:sp>
      <p:sp>
        <p:nvSpPr>
          <p:cNvPr id="7" name="Rectangle 6">
            <a:extLst>
              <a:ext uri="{FF2B5EF4-FFF2-40B4-BE49-F238E27FC236}">
                <a16:creationId xmlns:a16="http://schemas.microsoft.com/office/drawing/2014/main" id="{D347083D-9AF1-C9C4-1977-421D01648317}"/>
              </a:ext>
            </a:extLst>
          </p:cNvPr>
          <p:cNvSpPr/>
          <p:nvPr/>
        </p:nvSpPr>
        <p:spPr>
          <a:xfrm>
            <a:off x="8312209" y="1340627"/>
            <a:ext cx="3298678" cy="4299594"/>
          </a:xfrm>
          <a:prstGeom prst="rect">
            <a:avLst/>
          </a:prstGeom>
          <a:solidFill>
            <a:schemeClr val="accent4">
              <a:lumMod val="20000"/>
              <a:lumOff val="80000"/>
            </a:schemeClr>
          </a:solidFill>
          <a:ln>
            <a:solidFill>
              <a:schemeClr val="tx1"/>
            </a:solidFill>
          </a:ln>
        </p:spPr>
        <p:style>
          <a:lnRef idx="2">
            <a:schemeClr val="accent3">
              <a:shade val="15000"/>
            </a:schemeClr>
          </a:lnRef>
          <a:fillRef idx="1">
            <a:schemeClr val="accent3"/>
          </a:fillRef>
          <a:effectRef idx="0">
            <a:schemeClr val="accent3"/>
          </a:effectRef>
          <a:fontRef idx="minor">
            <a:schemeClr val="lt1"/>
          </a:fontRef>
        </p:style>
        <p:txBody>
          <a:bodyPr rtlCol="0" anchor="t"/>
          <a:lstStyle/>
          <a:p>
            <a:pPr algn="ctr"/>
            <a:r>
              <a:rPr lang="en-US" b="1" dirty="0">
                <a:solidFill>
                  <a:schemeClr val="tx1"/>
                </a:solidFill>
              </a:rPr>
              <a:t>Streamflow</a:t>
            </a:r>
          </a:p>
          <a:p>
            <a:pPr lvl="1"/>
            <a:endParaRPr lang="en-US" dirty="0">
              <a:solidFill>
                <a:schemeClr val="tx1"/>
              </a:solidFill>
            </a:endParaRPr>
          </a:p>
          <a:p>
            <a:pPr marL="285750" indent="-285750">
              <a:buFont typeface="Arial" panose="020B0604020202020204" pitchFamily="34" charset="0"/>
              <a:buChar char="•"/>
            </a:pPr>
            <a:r>
              <a:rPr lang="en-US" sz="1600" dirty="0">
                <a:solidFill>
                  <a:schemeClr val="tx1"/>
                </a:solidFill>
              </a:rPr>
              <a:t>Watershed characteristics</a:t>
            </a:r>
          </a:p>
          <a:p>
            <a:pPr marL="742950" lvl="1" indent="-285750">
              <a:buFont typeface="Arial" panose="020B0604020202020204" pitchFamily="34" charset="0"/>
              <a:buChar char="•"/>
            </a:pPr>
            <a:r>
              <a:rPr lang="en-US" sz="1600" dirty="0">
                <a:solidFill>
                  <a:schemeClr val="tx1"/>
                </a:solidFill>
              </a:rPr>
              <a:t>Soil moisture</a:t>
            </a:r>
          </a:p>
          <a:p>
            <a:pPr marL="742950" lvl="1" indent="-285750">
              <a:buFont typeface="Arial" panose="020B0604020202020204" pitchFamily="34" charset="0"/>
              <a:buChar char="•"/>
            </a:pPr>
            <a:r>
              <a:rPr lang="en-US" sz="1600" dirty="0">
                <a:solidFill>
                  <a:schemeClr val="tx1"/>
                </a:solidFill>
              </a:rPr>
              <a:t>Evapotranspiration </a:t>
            </a:r>
          </a:p>
          <a:p>
            <a:pPr marL="742950" lvl="1" indent="-285750">
              <a:buFont typeface="Arial" panose="020B0604020202020204" pitchFamily="34" charset="0"/>
              <a:buChar char="•"/>
            </a:pPr>
            <a:r>
              <a:rPr lang="en-US" sz="1600" dirty="0">
                <a:solidFill>
                  <a:schemeClr val="tx1"/>
                </a:solidFill>
              </a:rPr>
              <a:t>Groundwater recharge</a:t>
            </a:r>
          </a:p>
          <a:p>
            <a:pPr marL="742950" lvl="1" indent="-285750">
              <a:buFont typeface="Arial" panose="020B0604020202020204" pitchFamily="34" charset="0"/>
              <a:buChar char="•"/>
            </a:pPr>
            <a:r>
              <a:rPr lang="en-US" sz="1600" dirty="0">
                <a:solidFill>
                  <a:schemeClr val="tx1"/>
                </a:solidFill>
              </a:rPr>
              <a:t>Non-stationarity </a:t>
            </a:r>
          </a:p>
          <a:p>
            <a:pPr marL="1200150" lvl="2" indent="-285750">
              <a:buFont typeface="Arial" panose="020B0604020202020204" pitchFamily="34" charset="0"/>
              <a:buChar char="•"/>
            </a:pPr>
            <a:r>
              <a:rPr lang="en-US" sz="1600" dirty="0">
                <a:solidFill>
                  <a:schemeClr val="tx1"/>
                </a:solidFill>
              </a:rPr>
              <a:t>Wildfire</a:t>
            </a:r>
          </a:p>
          <a:p>
            <a:pPr marL="1200150" lvl="2" indent="-285750">
              <a:buFont typeface="Arial" panose="020B0604020202020204" pitchFamily="34" charset="0"/>
              <a:buChar char="•"/>
            </a:pPr>
            <a:r>
              <a:rPr lang="en-US" sz="1600" dirty="0">
                <a:solidFill>
                  <a:schemeClr val="tx1"/>
                </a:solidFill>
              </a:rPr>
              <a:t>Drought</a:t>
            </a:r>
          </a:p>
          <a:p>
            <a:pPr marL="1200150" lvl="2" indent="-285750">
              <a:buFont typeface="Arial" panose="020B0604020202020204" pitchFamily="34" charset="0"/>
              <a:buChar char="•"/>
            </a:pPr>
            <a:r>
              <a:rPr lang="en-US" sz="1600" dirty="0">
                <a:solidFill>
                  <a:schemeClr val="tx1"/>
                </a:solidFill>
              </a:rPr>
              <a:t>Insect mortality</a:t>
            </a:r>
          </a:p>
          <a:p>
            <a:pPr marL="285750" indent="-285750">
              <a:buFont typeface="Arial" panose="020B0604020202020204" pitchFamily="34" charset="0"/>
              <a:buChar char="•"/>
            </a:pPr>
            <a:r>
              <a:rPr lang="en-US" sz="1600" dirty="0">
                <a:solidFill>
                  <a:schemeClr val="tx1"/>
                </a:solidFill>
              </a:rPr>
              <a:t>Snowmelt duration</a:t>
            </a:r>
          </a:p>
          <a:p>
            <a:pPr marL="742950" lvl="1" indent="-285750">
              <a:buFont typeface="Arial" panose="020B0604020202020204" pitchFamily="34" charset="0"/>
              <a:buChar char="•"/>
            </a:pPr>
            <a:r>
              <a:rPr lang="en-US" sz="1600" dirty="0">
                <a:solidFill>
                  <a:schemeClr val="tx1"/>
                </a:solidFill>
              </a:rPr>
              <a:t>Meteorology</a:t>
            </a:r>
          </a:p>
          <a:p>
            <a:pPr marL="1200150" lvl="2" indent="-285750">
              <a:buFont typeface="Arial" panose="020B0604020202020204" pitchFamily="34" charset="0"/>
              <a:buChar char="•"/>
            </a:pPr>
            <a:r>
              <a:rPr lang="en-US" sz="1600" dirty="0">
                <a:solidFill>
                  <a:schemeClr val="tx1"/>
                </a:solidFill>
              </a:rPr>
              <a:t>Rain-on-snow</a:t>
            </a:r>
          </a:p>
          <a:p>
            <a:pPr marL="285750" indent="-285750">
              <a:buFont typeface="Arial" panose="020B0604020202020204" pitchFamily="34" charset="0"/>
              <a:buChar char="•"/>
            </a:pPr>
            <a:r>
              <a:rPr lang="en-US" sz="1600" dirty="0">
                <a:solidFill>
                  <a:schemeClr val="tx1"/>
                </a:solidFill>
              </a:rPr>
              <a:t>Hydrology model physics</a:t>
            </a:r>
          </a:p>
          <a:p>
            <a:pPr marL="742950" lvl="1" indent="-285750">
              <a:buFont typeface="Arial" panose="020B0604020202020204" pitchFamily="34" charset="0"/>
              <a:buChar char="•"/>
            </a:pPr>
            <a:endParaRPr lang="en-US" sz="1600" dirty="0">
              <a:solidFill>
                <a:schemeClr val="tx1"/>
              </a:solidFill>
            </a:endParaRPr>
          </a:p>
          <a:p>
            <a:pPr marL="742950" lvl="1" indent="-285750">
              <a:buFont typeface="Arial" panose="020B0604020202020204" pitchFamily="34" charset="0"/>
              <a:buChar char="•"/>
            </a:pPr>
            <a:endParaRPr lang="en-US" sz="1600" dirty="0">
              <a:solidFill>
                <a:schemeClr val="tx1"/>
              </a:solidFill>
            </a:endParaRPr>
          </a:p>
          <a:p>
            <a:pPr marL="742950" lvl="1" indent="-285750">
              <a:buFont typeface="Arial" panose="020B0604020202020204" pitchFamily="34" charset="0"/>
              <a:buChar char="•"/>
            </a:pPr>
            <a:endParaRPr lang="en-US" sz="1600" dirty="0">
              <a:solidFill>
                <a:schemeClr val="tx1"/>
              </a:solidFill>
            </a:endParaRPr>
          </a:p>
        </p:txBody>
      </p:sp>
      <p:sp>
        <p:nvSpPr>
          <p:cNvPr id="8" name="Arrow: Right 7">
            <a:extLst>
              <a:ext uri="{FF2B5EF4-FFF2-40B4-BE49-F238E27FC236}">
                <a16:creationId xmlns:a16="http://schemas.microsoft.com/office/drawing/2014/main" id="{5091D6B1-48F0-60AA-0336-0773FA36E77B}"/>
              </a:ext>
            </a:extLst>
          </p:cNvPr>
          <p:cNvSpPr/>
          <p:nvPr/>
        </p:nvSpPr>
        <p:spPr>
          <a:xfrm>
            <a:off x="3879791" y="2743200"/>
            <a:ext cx="566870" cy="1153682"/>
          </a:xfrm>
          <a:prstGeom prst="rightArrow">
            <a:avLst>
              <a:gd name="adj1" fmla="val 50000"/>
              <a:gd name="adj2" fmla="val 62060"/>
            </a:avLst>
          </a:prstGeom>
          <a:solidFill>
            <a:schemeClr val="tx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ight Brace 8">
            <a:extLst>
              <a:ext uri="{FF2B5EF4-FFF2-40B4-BE49-F238E27FC236}">
                <a16:creationId xmlns:a16="http://schemas.microsoft.com/office/drawing/2014/main" id="{933D397D-C022-2048-B921-69DCA678C9FA}"/>
              </a:ext>
            </a:extLst>
          </p:cNvPr>
          <p:cNvSpPr/>
          <p:nvPr/>
        </p:nvSpPr>
        <p:spPr>
          <a:xfrm>
            <a:off x="6417891" y="2606468"/>
            <a:ext cx="230738" cy="455063"/>
          </a:xfrm>
          <a:prstGeom prst="rightBrace">
            <a:avLst>
              <a:gd name="adj1" fmla="val 45370"/>
              <a:gd name="adj2" fmla="val 50000"/>
            </a:avLst>
          </a:prstGeom>
          <a:ln w="28575"/>
        </p:spPr>
        <p:style>
          <a:lnRef idx="1">
            <a:schemeClr val="accent5"/>
          </a:lnRef>
          <a:fillRef idx="0">
            <a:schemeClr val="accent5"/>
          </a:fillRef>
          <a:effectRef idx="0">
            <a:schemeClr val="accent5"/>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EEC83EFF-6BDA-AE88-B4F5-82174F77F3D5}"/>
              </a:ext>
            </a:extLst>
          </p:cNvPr>
          <p:cNvSpPr txBox="1"/>
          <p:nvPr/>
        </p:nvSpPr>
        <p:spPr>
          <a:xfrm>
            <a:off x="6648629" y="2670030"/>
            <a:ext cx="794758" cy="338554"/>
          </a:xfrm>
          <a:prstGeom prst="rect">
            <a:avLst/>
          </a:prstGeom>
          <a:noFill/>
        </p:spPr>
        <p:txBody>
          <a:bodyPr wrap="square">
            <a:spAutoFit/>
          </a:bodyPr>
          <a:lstStyle/>
          <a:p>
            <a:r>
              <a:rPr lang="en-US" sz="1600" dirty="0">
                <a:solidFill>
                  <a:schemeClr val="tx1"/>
                </a:solidFill>
              </a:rPr>
              <a:t>SWE</a:t>
            </a:r>
            <a:endParaRPr lang="en-US" dirty="0"/>
          </a:p>
        </p:txBody>
      </p:sp>
      <p:sp>
        <p:nvSpPr>
          <p:cNvPr id="12" name="Arrow: Right 11">
            <a:extLst>
              <a:ext uri="{FF2B5EF4-FFF2-40B4-BE49-F238E27FC236}">
                <a16:creationId xmlns:a16="http://schemas.microsoft.com/office/drawing/2014/main" id="{0F32E55D-8B8F-15FA-F238-7E0AAF8A3663}"/>
              </a:ext>
            </a:extLst>
          </p:cNvPr>
          <p:cNvSpPr/>
          <p:nvPr/>
        </p:nvSpPr>
        <p:spPr>
          <a:xfrm>
            <a:off x="7761007" y="2743200"/>
            <a:ext cx="566870" cy="1153682"/>
          </a:xfrm>
          <a:prstGeom prst="rightArrow">
            <a:avLst>
              <a:gd name="adj1" fmla="val 50000"/>
              <a:gd name="adj2" fmla="val 62060"/>
            </a:avLst>
          </a:prstGeom>
          <a:solidFill>
            <a:schemeClr val="tx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74920765"/>
      </p:ext>
    </p:extLst>
  </p:cSld>
  <p:clrMapOvr>
    <a:masterClrMapping/>
  </p:clrMapOvr>
</p:sld>
</file>

<file path=ppt/theme/theme1.xml><?xml version="1.0" encoding="utf-8"?>
<a:theme xmlns:a="http://schemas.openxmlformats.org/drawingml/2006/main" name="CRREL Theme">
  <a:themeElements>
    <a:clrScheme name="Custom 1">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00B0F0"/>
      </a:hlink>
      <a:folHlink>
        <a:srgbClr val="0070C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ERDC Powerpoint-Updated 05.2018" id="{96D95B5A-4B8B-584B-8006-8D81BEAB8BB9}" vid="{5AD26961-2F75-C94B-8B15-5D7B1E82E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5ab31d3-b8fd-4f92-89f3-03c1fb50a733">
      <Terms xmlns="http://schemas.microsoft.com/office/infopath/2007/PartnerControls"/>
    </lcf76f155ced4ddcb4097134ff3c332f>
    <TaxCatchAll xmlns="594dbb9d-4ee2-4cc0-bb5b-217b547981a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A3D0FA3C9C8B840BD4719EDB774EA3E" ma:contentTypeVersion="16" ma:contentTypeDescription="Create a new document." ma:contentTypeScope="" ma:versionID="1f1c26727583353d1f25a3d31e0260fa">
  <xsd:schema xmlns:xsd="http://www.w3.org/2001/XMLSchema" xmlns:xs="http://www.w3.org/2001/XMLSchema" xmlns:p="http://schemas.microsoft.com/office/2006/metadata/properties" xmlns:ns2="35ab31d3-b8fd-4f92-89f3-03c1fb50a733" xmlns:ns3="594dbb9d-4ee2-4cc0-bb5b-217b547981ad" targetNamespace="http://schemas.microsoft.com/office/2006/metadata/properties" ma:root="true" ma:fieldsID="07bedb6e2584ae16e465a399ab99d8b5" ns2:_="" ns3:_="">
    <xsd:import namespace="35ab31d3-b8fd-4f92-89f3-03c1fb50a733"/>
    <xsd:import namespace="594dbb9d-4ee2-4cc0-bb5b-217b547981a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ab31d3-b8fd-4f92-89f3-03c1fb50a7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42dd458-7308-4bcd-84e5-5a32323ab0ea"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94dbb9d-4ee2-4cc0-bb5b-217b547981a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866bf6-b640-4984-a738-718b31ca96a4}" ma:internalName="TaxCatchAll" ma:showField="CatchAllData" ma:web="594dbb9d-4ee2-4cc0-bb5b-217b547981ad">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58FABFF-2334-4719-9D84-3E10528D1EE8}">
  <ds:schemaRefs>
    <ds:schemaRef ds:uri="http://schemas.microsoft.com/sharepoint/v3/contenttype/forms"/>
  </ds:schemaRefs>
</ds:datastoreItem>
</file>

<file path=customXml/itemProps2.xml><?xml version="1.0" encoding="utf-8"?>
<ds:datastoreItem xmlns:ds="http://schemas.openxmlformats.org/officeDocument/2006/customXml" ds:itemID="{E991F692-3C53-4CCC-ABAB-DE325E273E84}">
  <ds:schemaRefs>
    <ds:schemaRef ds:uri="http://purl.org/dc/dcmitype/"/>
    <ds:schemaRef ds:uri="http://schemas.microsoft.com/office/infopath/2007/PartnerControls"/>
    <ds:schemaRef ds:uri="http://purl.org/dc/terms/"/>
    <ds:schemaRef ds:uri="http://schemas.microsoft.com/office/2006/documentManagement/types"/>
    <ds:schemaRef ds:uri="http://purl.org/dc/elements/1.1/"/>
    <ds:schemaRef ds:uri="http://www.w3.org/XML/1998/namespace"/>
    <ds:schemaRef ds:uri="http://schemas.openxmlformats.org/package/2006/metadata/core-properties"/>
    <ds:schemaRef ds:uri="e6c4776a-89a9-4d5a-924c-99d2415eefa5"/>
    <ds:schemaRef ds:uri="http://schemas.microsoft.com/office/2006/metadata/properties"/>
  </ds:schemaRefs>
</ds:datastoreItem>
</file>

<file path=customXml/itemProps3.xml><?xml version="1.0" encoding="utf-8"?>
<ds:datastoreItem xmlns:ds="http://schemas.openxmlformats.org/officeDocument/2006/customXml" ds:itemID="{1865A7D5-31D1-45EA-81D1-B9802C994FC8}"/>
</file>

<file path=docProps/app.xml><?xml version="1.0" encoding="utf-8"?>
<Properties xmlns="http://schemas.openxmlformats.org/officeDocument/2006/extended-properties" xmlns:vt="http://schemas.openxmlformats.org/officeDocument/2006/docPropsVTypes">
  <Template>ERDCPowerPointTemplate-FINAL-2</Template>
  <TotalTime>9065</TotalTime>
  <Words>1339</Words>
  <Application>Microsoft Office PowerPoint</Application>
  <PresentationFormat>Widescreen</PresentationFormat>
  <Paragraphs>200</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Helvetica</vt:lpstr>
      <vt:lpstr>Wingdings</vt:lpstr>
      <vt:lpstr>CRREL Theme</vt:lpstr>
      <vt:lpstr>Quantifying Seasonal Snowpack Water Storage for Reservoir Operations</vt:lpstr>
      <vt:lpstr>Seasonal Snowpacks – Our Largest Reservoir</vt:lpstr>
      <vt:lpstr>Risks Associated with  Seasonal Snowpacks</vt:lpstr>
      <vt:lpstr>Uncertainty in Measuring Seasonal Snowpacks</vt:lpstr>
      <vt:lpstr>Key Questions in Snow-Dominated  Watersheds </vt:lpstr>
      <vt:lpstr>Difficulties Forecasting in Snow-Dominated Watersheds </vt:lpstr>
      <vt:lpstr>Improving Measurement Capabilities</vt:lpstr>
      <vt:lpstr>Existing Modeling of Snow Water Equivalent</vt:lpstr>
      <vt:lpstr>Constrain Uncertainty in Snow-Dominated Watersheds</vt:lpstr>
      <vt:lpstr>Needs for Improving Snowpack Initial Conditions</vt:lpstr>
      <vt:lpstr>Value in Accurate Snowpack Measurement and Modeling</vt:lpstr>
    </vt:vector>
  </TitlesOfParts>
  <Company>United States Army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SLIDE PRESENTATION TITLE HERE KEEP LEFT JUSTIFIED</dc:title>
  <dc:creator>Oren, Jared I CIV CEERD CEERD (US)</dc:creator>
  <cp:lastModifiedBy>Reis, Wyatt K CIV USARMY CEERD-CRREL (USA)</cp:lastModifiedBy>
  <cp:revision>187</cp:revision>
  <cp:lastPrinted>2018-04-25T19:21:18Z</cp:lastPrinted>
  <dcterms:created xsi:type="dcterms:W3CDTF">2018-07-16T15:03:59Z</dcterms:created>
  <dcterms:modified xsi:type="dcterms:W3CDTF">2025-08-04T18:17:08Z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0x0101005A3D0FA3C9C8B840BD4719EDB774EA3E</vt:lpwstr>
  </property>
</Properties>
</file>